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24"/>
  </p:notesMasterIdLst>
  <p:sldIdLst>
    <p:sldId id="1807" r:id="rId2"/>
    <p:sldId id="1786" r:id="rId3"/>
    <p:sldId id="1809" r:id="rId4"/>
    <p:sldId id="1810" r:id="rId5"/>
    <p:sldId id="1811" r:id="rId6"/>
    <p:sldId id="1802" r:id="rId7"/>
    <p:sldId id="1812" r:id="rId8"/>
    <p:sldId id="1813" r:id="rId9"/>
    <p:sldId id="1815" r:id="rId10"/>
    <p:sldId id="1814" r:id="rId11"/>
    <p:sldId id="1816" r:id="rId12"/>
    <p:sldId id="1778" r:id="rId13"/>
    <p:sldId id="1806" r:id="rId14"/>
    <p:sldId id="1819" r:id="rId15"/>
    <p:sldId id="1820" r:id="rId16"/>
    <p:sldId id="1821" r:id="rId17"/>
    <p:sldId id="1822" r:id="rId18"/>
    <p:sldId id="1823" r:id="rId19"/>
    <p:sldId id="1824" r:id="rId20"/>
    <p:sldId id="1817" r:id="rId21"/>
    <p:sldId id="1826" r:id="rId22"/>
    <p:sldId id="182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5" userDrawn="1">
          <p15:clr>
            <a:srgbClr val="A4A3A4"/>
          </p15:clr>
        </p15:guide>
        <p15:guide id="2" pos="2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6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2" autoAdjust="0"/>
    <p:restoredTop sz="94004" autoAdjust="0"/>
  </p:normalViewPr>
  <p:slideViewPr>
    <p:cSldViewPr>
      <p:cViewPr varScale="1">
        <p:scale>
          <a:sx n="56" d="100"/>
          <a:sy n="56" d="100"/>
        </p:scale>
        <p:origin x="312" y="48"/>
      </p:cViewPr>
      <p:guideLst>
        <p:guide orient="horz" pos="1665"/>
        <p:guide pos="2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0FAFB-A6A0-48AD-AFCD-3892261BCD6E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5AD27-7BE1-4A55-98F9-F5AA61B5B1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4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13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70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05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47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467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46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964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793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75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592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70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896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22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927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63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11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267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139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772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14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350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8D633-98C0-43FF-9CFA-EF9A4754A8E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1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060E0CF-CD6B-41C7-AB6A-EBC643F522A1}"/>
              </a:ext>
            </a:extLst>
          </p:cNvPr>
          <p:cNvSpPr/>
          <p:nvPr userDrawn="1"/>
        </p:nvSpPr>
        <p:spPr>
          <a:xfrm>
            <a:off x="296986" y="339502"/>
            <a:ext cx="8712968" cy="4509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55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1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583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51" y="-33212"/>
            <a:ext cx="9264000" cy="52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20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52">
          <p15:clr>
            <a:srgbClr val="FBAE40"/>
          </p15:clr>
        </p15:guide>
        <p15:guide id="4" pos="6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751" y="-33212"/>
            <a:ext cx="9264000" cy="52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81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52" userDrawn="1">
          <p15:clr>
            <a:srgbClr val="FBAE40"/>
          </p15:clr>
        </p15:guide>
        <p15:guide id="4" pos="67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751" y="-33212"/>
            <a:ext cx="9264000" cy="5211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 rot="646800">
            <a:off x="1005692" y="1914340"/>
            <a:ext cx="1240901" cy="1240901"/>
          </a:xfrm>
          <a:prstGeom prst="rect">
            <a:avLst/>
          </a:prstGeom>
          <a:solidFill>
            <a:srgbClr val="19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 rot="20763242">
            <a:off x="2471723" y="1914340"/>
            <a:ext cx="1240901" cy="1240901"/>
          </a:xfrm>
          <a:prstGeom prst="rect">
            <a:avLst/>
          </a:prstGeom>
          <a:solidFill>
            <a:srgbClr val="14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3937754" y="1914340"/>
            <a:ext cx="1240901" cy="1240901"/>
          </a:xfrm>
          <a:prstGeom prst="rect">
            <a:avLst/>
          </a:prstGeom>
          <a:solidFill>
            <a:srgbClr val="698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 rot="1179776">
            <a:off x="5480764" y="1914340"/>
            <a:ext cx="1240901" cy="1240901"/>
          </a:xfrm>
          <a:prstGeom prst="rect">
            <a:avLst/>
          </a:prstGeom>
          <a:solidFill>
            <a:srgbClr val="9FD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 rot="20955485">
            <a:off x="6898736" y="1914340"/>
            <a:ext cx="1240901" cy="1240901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7"/>
          <a:stretch/>
        </p:blipFill>
        <p:spPr>
          <a:xfrm flipH="1">
            <a:off x="-18751" y="2817055"/>
            <a:ext cx="9264000" cy="23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9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52" userDrawn="1">
          <p15:clr>
            <a:srgbClr val="FBAE40"/>
          </p15:clr>
        </p15:guide>
        <p15:guide id="4" pos="67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18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13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0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34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845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65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60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06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D42A1-C99B-448F-B083-E3872927BDC9}" type="datetimeFigureOut">
              <a:rPr lang="ko-KR" altLang="en-US" smtClean="0"/>
              <a:t>2021-02-25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12FE4-DEB8-4AA5-9CF4-795A4D0A94A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35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61" r:id="rId13"/>
    <p:sldLayoutId id="2147483664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068280"/>
            <a:ext cx="8694966" cy="1617079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텍스트 개체 틀 2"/>
          <p:cNvSpPr txBox="1">
            <a:spLocks/>
          </p:cNvSpPr>
          <p:nvPr/>
        </p:nvSpPr>
        <p:spPr>
          <a:xfrm>
            <a:off x="1546447" y="1544420"/>
            <a:ext cx="6133604" cy="6647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ko-KR" altLang="en-US" sz="48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파이썬 데이터분석</a:t>
            </a:r>
            <a:endParaRPr lang="en-US" altLang="ko-KR" sz="48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2236985" y="3003798"/>
            <a:ext cx="4752528" cy="47365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800" smtClean="0">
                <a:latin typeface="나눔 스퀘어"/>
                <a:ea typeface="나눔스퀘어"/>
              </a:rPr>
              <a:t>모델 평가</a:t>
            </a:r>
            <a:endParaRPr lang="en-US" altLang="ko-KR" sz="2800" smtClean="0">
              <a:latin typeface="나눔 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5063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50867" y="4786436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파이썬</a:t>
            </a:r>
            <a:r>
              <a:rPr lang="ko-KR" altLang="en-US" sz="800" dirty="0" smtClean="0">
                <a:latin typeface="나눔 스퀘어"/>
                <a:ea typeface="나눔스퀘어"/>
              </a:rPr>
              <a:t> 라이브러리를 활용한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머신러닝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안드레아스</a:t>
            </a:r>
            <a:r>
              <a:rPr lang="ko-KR" altLang="en-US" sz="800" dirty="0" smtClean="0">
                <a:latin typeface="나눔 스퀘어"/>
                <a:ea typeface="나눔스퀘어"/>
              </a:rPr>
              <a:t> 뮐러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7262" y="1035147"/>
            <a:ext cx="8915400" cy="394699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 smtClean="0">
              <a:latin typeface="맑은 고딕 (본문)"/>
              <a:ea typeface="나눔스퀘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610014" y="1203598"/>
            <a:ext cx="511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분류 모델 평가 지표</a:t>
            </a:r>
            <a:endParaRPr lang="ko-KR" altLang="en-US" dirty="0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분류 모델 </a:t>
            </a:r>
            <a:r>
              <a:rPr lang="ko-KR" altLang="en-US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평가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지표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358721" y="4928056"/>
            <a:ext cx="1669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https://sumniya.tistory.com/26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8" y="1912853"/>
            <a:ext cx="3240360" cy="24268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1631955" y="1610313"/>
            <a:ext cx="96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ROC </a:t>
            </a:r>
            <a:r>
              <a:rPr lang="ko-KR" altLang="en-US" sz="1400" b="1" dirty="0" smtClean="0"/>
              <a:t>곡선</a:t>
            </a:r>
            <a:endParaRPr lang="ko-KR" altLang="en-US" sz="1400" b="1" dirty="0"/>
          </a:p>
        </p:txBody>
      </p:sp>
      <p:sp>
        <p:nvSpPr>
          <p:cNvPr id="23" name="직사각형 22"/>
          <p:cNvSpPr/>
          <p:nvPr/>
        </p:nvSpPr>
        <p:spPr>
          <a:xfrm>
            <a:off x="3758274" y="1572930"/>
            <a:ext cx="530925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나눔스퀘어"/>
              </a:rPr>
              <a:t>ROC(Receiver Operating Characteristic)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앞서 본 임계 값</a:t>
            </a:r>
            <a:r>
              <a:rPr lang="en-US" altLang="ko-KR" sz="1400" dirty="0" smtClean="0">
                <a:ea typeface="나눔스퀘어"/>
              </a:rPr>
              <a:t>(threshold)</a:t>
            </a:r>
            <a:r>
              <a:rPr lang="ko-KR" altLang="en-US" sz="1400" dirty="0" smtClean="0">
                <a:ea typeface="나눔스퀘어"/>
              </a:rPr>
              <a:t>의 결정을 위하여 쓰이기도 하는 그래프이다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좌 상단</a:t>
            </a:r>
            <a:r>
              <a:rPr lang="en-US" altLang="ko-KR" sz="1400" dirty="0" smtClean="0">
                <a:ea typeface="나눔스퀘어"/>
              </a:rPr>
              <a:t>, </a:t>
            </a:r>
            <a:r>
              <a:rPr lang="ko-KR" altLang="en-US" sz="1400" dirty="0" smtClean="0">
                <a:ea typeface="나눔스퀘어"/>
              </a:rPr>
              <a:t>즉 </a:t>
            </a:r>
            <a:r>
              <a:rPr lang="en-US" altLang="ko-KR" sz="1400" dirty="0" smtClean="0">
                <a:ea typeface="나눔스퀘어"/>
              </a:rPr>
              <a:t>FPR,TPR</a:t>
            </a:r>
            <a:r>
              <a:rPr lang="ko-KR" altLang="en-US" sz="1400" dirty="0" smtClean="0">
                <a:ea typeface="나눔스퀘어"/>
              </a:rPr>
              <a:t>이 </a:t>
            </a:r>
            <a:r>
              <a:rPr lang="en-US" altLang="ko-KR" sz="1400" dirty="0" smtClean="0">
                <a:ea typeface="나눔스퀘어"/>
              </a:rPr>
              <a:t>(0,1)</a:t>
            </a:r>
            <a:r>
              <a:rPr lang="ko-KR" altLang="en-US" sz="1400" dirty="0" smtClean="0">
                <a:ea typeface="나눔스퀘어"/>
              </a:rPr>
              <a:t>인 지점에 곡선이 맞닿아 </a:t>
            </a:r>
            <a:r>
              <a:rPr lang="ko-KR" altLang="en-US" sz="1400" dirty="0" err="1" smtClean="0">
                <a:ea typeface="나눔스퀘어"/>
              </a:rPr>
              <a:t>있는것이</a:t>
            </a:r>
            <a:r>
              <a:rPr lang="ko-KR" altLang="en-US" sz="1400" dirty="0" smtClean="0">
                <a:ea typeface="나눔스퀘어"/>
              </a:rPr>
              <a:t> 이상적인 </a:t>
            </a:r>
            <a:r>
              <a:rPr lang="ko-KR" altLang="en-US" sz="1400" dirty="0" err="1" smtClean="0">
                <a:ea typeface="나눔스퀘어"/>
              </a:rPr>
              <a:t>분류기이다</a:t>
            </a:r>
            <a:r>
              <a:rPr lang="en-US" altLang="ko-KR" sz="1400" dirty="0" smtClean="0">
                <a:ea typeface="나눔스퀘어"/>
              </a:rPr>
              <a:t>. (</a:t>
            </a:r>
            <a:r>
              <a:rPr lang="ko-KR" altLang="en-US" sz="1400" dirty="0" smtClean="0">
                <a:ea typeface="나눔스퀘어"/>
              </a:rPr>
              <a:t>모든 양성 예측을 </a:t>
            </a:r>
            <a:r>
              <a:rPr lang="ko-KR" altLang="en-US" sz="1400" dirty="0" err="1" smtClean="0">
                <a:ea typeface="나눔스퀘어"/>
              </a:rPr>
              <a:t>옳게한</a:t>
            </a:r>
            <a:r>
              <a:rPr lang="ko-KR" altLang="en-US" sz="1400" dirty="0" smtClean="0">
                <a:ea typeface="나눔스퀘어"/>
              </a:rPr>
              <a:t> 경우</a:t>
            </a:r>
            <a:r>
              <a:rPr lang="en-US" altLang="ko-KR" sz="1400" dirty="0" smtClean="0">
                <a:ea typeface="나눔스퀘어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이 때 </a:t>
            </a:r>
            <a:r>
              <a:rPr lang="en-US" altLang="ko-KR" sz="1400" dirty="0" smtClean="0">
                <a:ea typeface="나눔스퀘어"/>
              </a:rPr>
              <a:t>Random chances( </a:t>
            </a:r>
            <a:r>
              <a:rPr lang="ko-KR" altLang="en-US" sz="1400" dirty="0" smtClean="0">
                <a:ea typeface="나눔스퀘어"/>
              </a:rPr>
              <a:t>완전 무작위 분류기 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가 반대로 가장 안좋은 성능을 보인다</a:t>
            </a:r>
            <a:r>
              <a:rPr lang="en-US" altLang="ko-KR" sz="1400" dirty="0" smtClean="0">
                <a:ea typeface="나눔스퀘어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758274" y="4127331"/>
            <a:ext cx="45561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ea typeface="나눔스퀘어"/>
              </a:rPr>
              <a:t>아래의 사이트에서  분류 지표에 관하여</a:t>
            </a:r>
            <a:endParaRPr lang="en-US" altLang="ko-KR" sz="1400" dirty="0" smtClean="0">
              <a:ea typeface="나눔스퀘어"/>
            </a:endParaRPr>
          </a:p>
          <a:p>
            <a:r>
              <a:rPr lang="ko-KR" altLang="en-US" sz="1400" dirty="0" smtClean="0">
                <a:ea typeface="나눔스퀘어"/>
              </a:rPr>
              <a:t>추가적인 정보를 확인할 수 있다</a:t>
            </a:r>
            <a:r>
              <a:rPr lang="en-US" altLang="ko-KR" sz="1400" dirty="0" smtClean="0">
                <a:ea typeface="나눔스퀘어"/>
              </a:rPr>
              <a:t>.</a:t>
            </a:r>
            <a:endParaRPr lang="af-ZA" altLang="ko-KR" sz="1400" dirty="0" smtClean="0">
              <a:ea typeface="나눔스퀘어"/>
            </a:endParaRPr>
          </a:p>
          <a:p>
            <a:r>
              <a:rPr lang="af-ZA" altLang="ko-KR" sz="1400" dirty="0" smtClean="0">
                <a:ea typeface="나눔스퀘어"/>
              </a:rPr>
              <a:t>https</a:t>
            </a:r>
            <a:r>
              <a:rPr lang="af-ZA" altLang="ko-KR" sz="1400" dirty="0">
                <a:ea typeface="나눔스퀘어"/>
              </a:rPr>
              <a:t>://</a:t>
            </a:r>
            <a:r>
              <a:rPr lang="af-ZA" altLang="ko-KR" sz="1400" dirty="0" smtClean="0">
                <a:ea typeface="나눔스퀘어"/>
              </a:rPr>
              <a:t>angeloyeo.github.io/2020/08/05/ROC.html</a:t>
            </a:r>
            <a:endParaRPr lang="en-US" altLang="ko-KR" sz="1400" dirty="0" smtClean="0">
              <a:ea typeface="나눔스퀘어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54748" y="3155574"/>
            <a:ext cx="57474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나눔스퀘어"/>
              </a:rPr>
              <a:t>AUC(Area Under Curve)  - </a:t>
            </a:r>
            <a:r>
              <a:rPr lang="ko-KR" altLang="en-US" sz="1400" dirty="0" smtClean="0">
                <a:ea typeface="나눔스퀘어"/>
              </a:rPr>
              <a:t>곡선 아래의 면적</a:t>
            </a:r>
            <a:endParaRPr lang="en-US" altLang="ko-KR" sz="1400" dirty="0" smtClean="0">
              <a:ea typeface="나눔스퀘어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명확한 수치로 분류기의 성능을 비교하기 위해 </a:t>
            </a:r>
            <a:r>
              <a:rPr lang="en-US" altLang="ko-KR" sz="1400" dirty="0" smtClean="0">
                <a:ea typeface="나눔스퀘어"/>
              </a:rPr>
              <a:t>AUC</a:t>
            </a:r>
            <a:r>
              <a:rPr lang="ko-KR" altLang="en-US" sz="1400" dirty="0" smtClean="0">
                <a:ea typeface="나눔스퀘어"/>
              </a:rPr>
              <a:t>값을 이용한다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a typeface="나눔스퀘어"/>
              </a:rPr>
              <a:t>Random chances </a:t>
            </a:r>
            <a:r>
              <a:rPr lang="ko-KR" altLang="en-US" sz="1400" dirty="0" smtClean="0">
                <a:ea typeface="나눔스퀘어"/>
              </a:rPr>
              <a:t>부터 이상적인 분류기 까지</a:t>
            </a:r>
            <a:r>
              <a:rPr lang="en-US" altLang="ko-KR" sz="1400" dirty="0" smtClean="0">
                <a:ea typeface="나눔스퀘어"/>
              </a:rPr>
              <a:t>, 0.5~1.0 </a:t>
            </a:r>
            <a:r>
              <a:rPr lang="ko-KR" altLang="en-US" sz="1400" dirty="0" smtClean="0">
                <a:ea typeface="나눔스퀘어"/>
              </a:rPr>
              <a:t>사이의 값을 가진다</a:t>
            </a:r>
            <a:r>
              <a:rPr lang="en-US" altLang="ko-KR" sz="1400" dirty="0" smtClean="0">
                <a:ea typeface="나눔스퀘어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69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텍스트 개체 틀 2"/>
          <p:cNvSpPr txBox="1">
            <a:spLocks/>
          </p:cNvSpPr>
          <p:nvPr/>
        </p:nvSpPr>
        <p:spPr>
          <a:xfrm>
            <a:off x="2455211" y="361784"/>
            <a:ext cx="4233577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1663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분류 예제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D3CFF77-D25F-4501-95BB-2CDD87679106}"/>
              </a:ext>
            </a:extLst>
          </p:cNvPr>
          <p:cNvSpPr txBox="1"/>
          <p:nvPr/>
        </p:nvSpPr>
        <p:spPr>
          <a:xfrm>
            <a:off x="265766" y="1203598"/>
            <a:ext cx="855470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나눔스퀘어"/>
              </a:rPr>
              <a:t>MNIST Data(</a:t>
            </a:r>
            <a:r>
              <a:rPr lang="ko-KR" altLang="en-US" dirty="0" smtClean="0">
                <a:ea typeface="나눔스퀘어"/>
              </a:rPr>
              <a:t>분류 예제</a:t>
            </a:r>
            <a:r>
              <a:rPr lang="en-US" altLang="ko-KR" dirty="0" smtClean="0">
                <a:ea typeface="나눔스퀘어"/>
              </a:rPr>
              <a:t>)</a:t>
            </a:r>
            <a:endParaRPr lang="en-US" altLang="ko-KR" dirty="0">
              <a:ea typeface="나눔스퀘어"/>
            </a:endParaRPr>
          </a:p>
          <a:p>
            <a:r>
              <a:rPr lang="en-US" altLang="ko-KR" dirty="0">
                <a:ea typeface="나눔스퀘어"/>
              </a:rPr>
              <a:t> </a:t>
            </a:r>
            <a:r>
              <a:rPr lang="en-US" altLang="ko-KR" dirty="0" smtClean="0">
                <a:ea typeface="나눔스퀘어"/>
              </a:rPr>
              <a:t>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손 글씨 숫자 이미지를 담은 데이터 셋</a:t>
            </a:r>
            <a:r>
              <a:rPr lang="en-US" altLang="ko-KR" sz="1400" dirty="0" smtClean="0">
                <a:ea typeface="나눔스퀘어"/>
              </a:rPr>
              <a:t>.  </a:t>
            </a:r>
            <a:r>
              <a:rPr lang="ko-KR" altLang="en-US" sz="1400" dirty="0" smtClean="0">
                <a:ea typeface="나눔스퀘어"/>
              </a:rPr>
              <a:t>각 행은 하나의 </a:t>
            </a:r>
            <a:r>
              <a:rPr lang="ko-KR" altLang="en-US" sz="1400" dirty="0" err="1" smtClean="0">
                <a:ea typeface="나눔스퀘어"/>
              </a:rPr>
              <a:t>손글씨</a:t>
            </a:r>
            <a:r>
              <a:rPr lang="ko-KR" altLang="en-US" sz="1400" dirty="0" smtClean="0">
                <a:ea typeface="나눔스퀘어"/>
              </a:rPr>
              <a:t> 이미지 정보를 담고 있다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데이터 </a:t>
            </a:r>
            <a:r>
              <a:rPr lang="ko-KR" altLang="en-US" sz="1400" dirty="0">
                <a:ea typeface="나눔스퀘어"/>
              </a:rPr>
              <a:t>특성 </a:t>
            </a:r>
            <a:r>
              <a:rPr lang="en-US" altLang="ko-KR" sz="1400" dirty="0">
                <a:ea typeface="나눔스퀘어"/>
              </a:rPr>
              <a:t>: </a:t>
            </a:r>
            <a:r>
              <a:rPr lang="ko-KR" altLang="en-US" sz="1400" dirty="0">
                <a:ea typeface="나눔스퀘어"/>
              </a:rPr>
              <a:t>각 열은 픽셀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 err="1">
                <a:ea typeface="나눔스퀘어"/>
              </a:rPr>
              <a:t>화소</a:t>
            </a:r>
            <a:r>
              <a:rPr lang="en-US" altLang="ko-KR" sz="1400" dirty="0">
                <a:ea typeface="나눔스퀘어"/>
              </a:rPr>
              <a:t>)</a:t>
            </a:r>
            <a:r>
              <a:rPr lang="ko-KR" altLang="en-US" sz="1400" dirty="0">
                <a:ea typeface="나눔스퀘어"/>
              </a:rPr>
              <a:t> 값을 의미</a:t>
            </a:r>
            <a:r>
              <a:rPr lang="en-US" altLang="ko-KR" sz="1400" dirty="0">
                <a:ea typeface="나눔스퀘어"/>
              </a:rPr>
              <a:t>. </a:t>
            </a:r>
            <a:r>
              <a:rPr lang="en-US" altLang="ko-KR" sz="1400" dirty="0" smtClean="0">
                <a:ea typeface="나눔스퀘어"/>
              </a:rPr>
              <a:t>0~255 </a:t>
            </a:r>
            <a:r>
              <a:rPr lang="ko-KR" altLang="en-US" sz="1400" dirty="0" smtClean="0">
                <a:ea typeface="나눔스퀘어"/>
              </a:rPr>
              <a:t>사이의 </a:t>
            </a:r>
            <a:r>
              <a:rPr lang="ko-KR" altLang="en-US" sz="1400" dirty="0">
                <a:ea typeface="나눔스퀘어"/>
              </a:rPr>
              <a:t>값을 가진다</a:t>
            </a:r>
            <a:r>
              <a:rPr lang="en-US" altLang="ko-KR" sz="1400" dirty="0">
                <a:ea typeface="나눔스퀘어"/>
              </a:rPr>
              <a:t>.</a:t>
            </a:r>
            <a:endParaRPr lang="en-US" altLang="ko-KR" sz="1400" dirty="0" smtClean="0">
              <a:ea typeface="나눔스퀘어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데이터 </a:t>
            </a:r>
            <a:r>
              <a:rPr lang="ko-KR" altLang="en-US" sz="1400" dirty="0">
                <a:ea typeface="나눔스퀘어"/>
              </a:rPr>
              <a:t>레이블</a:t>
            </a:r>
            <a:r>
              <a:rPr lang="en-US" altLang="ko-KR" sz="1400" dirty="0" smtClean="0">
                <a:ea typeface="나눔스퀘어"/>
              </a:rPr>
              <a:t>: </a:t>
            </a:r>
            <a:r>
              <a:rPr lang="ko-KR" altLang="en-US" sz="1400" dirty="0" smtClean="0">
                <a:ea typeface="나눔스퀘어"/>
              </a:rPr>
              <a:t>실제로 해당 이미지가 표현하고자 하는 숫자</a:t>
            </a:r>
            <a:r>
              <a:rPr lang="en-US" altLang="ko-KR" sz="1400" dirty="0" smtClean="0">
                <a:ea typeface="나눔스퀘어"/>
              </a:rPr>
              <a:t>. 0~9 </a:t>
            </a:r>
            <a:r>
              <a:rPr lang="ko-KR" altLang="en-US" sz="1400" dirty="0" smtClean="0">
                <a:ea typeface="나눔스퀘어"/>
              </a:rPr>
              <a:t>사이의 값을 가진다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ea typeface="나눔스퀘어"/>
              </a:rPr>
              <a:t>sklearn</a:t>
            </a:r>
            <a:r>
              <a:rPr lang="ko-KR" altLang="en-US" sz="1400" dirty="0" smtClean="0">
                <a:ea typeface="나눔스퀘어"/>
              </a:rPr>
              <a:t>에 데이터가 내장되어 있음</a:t>
            </a:r>
            <a:r>
              <a:rPr lang="en-US" altLang="ko-KR" sz="1400" dirty="0" smtClean="0">
                <a:ea typeface="나눔스퀘어"/>
              </a:rPr>
              <a:t>.</a:t>
            </a:r>
            <a:endParaRPr lang="en-US" altLang="ko-KR" sz="1400" dirty="0">
              <a:ea typeface="나눔스퀘어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400" dirty="0">
              <a:ea typeface="나눔스퀘어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073718-FEDB-4B55-866E-571415603CD1}"/>
              </a:ext>
            </a:extLst>
          </p:cNvPr>
          <p:cNvSpPr txBox="1"/>
          <p:nvPr/>
        </p:nvSpPr>
        <p:spPr>
          <a:xfrm>
            <a:off x="7629717" y="4659982"/>
            <a:ext cx="1079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ea typeface="나눔스퀘어"/>
              </a:rPr>
              <a:t>70000 x 784</a:t>
            </a:r>
            <a:endParaRPr lang="ko-KR" altLang="en-US" sz="1400" dirty="0">
              <a:ea typeface="나눔스퀘어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87774"/>
            <a:ext cx="6624736" cy="226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7504" y="4876006"/>
            <a:ext cx="3086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ko-KR" altLang="en-US" sz="800" dirty="0" smtClean="0">
                <a:latin typeface="나눔 스퀘어"/>
                <a:ea typeface="나눔스퀘어"/>
              </a:rPr>
              <a:t>파이썬을 활용한 머신러닝 쿡북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smtClean="0">
                <a:latin typeface="나눔 스퀘어"/>
                <a:ea typeface="나눔스퀘어"/>
              </a:rPr>
              <a:t>크리스 알본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smtClean="0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1. </a:t>
            </a:r>
            <a:r>
              <a:rPr lang="ko-KR" altLang="en-US" dirty="0" smtClean="0">
                <a:ea typeface="나눔스퀘어"/>
              </a:rPr>
              <a:t>패키지 설치</a:t>
            </a:r>
            <a:endParaRPr lang="ko-KR" altLang="en-US" dirty="0"/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r="6696"/>
          <a:stretch/>
        </p:blipFill>
        <p:spPr>
          <a:xfrm>
            <a:off x="265766" y="1619546"/>
            <a:ext cx="4315516" cy="2570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790834" y="1255995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2. </a:t>
            </a:r>
            <a:r>
              <a:rPr lang="ko-KR" altLang="en-US" dirty="0" smtClean="0">
                <a:ea typeface="나눔스퀘어"/>
              </a:rPr>
              <a:t>데이터 불러오기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26320"/>
            <a:ext cx="4379450" cy="25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6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7504" y="4876006"/>
            <a:ext cx="2566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핸즈온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머신러닝</a:t>
            </a:r>
            <a:r>
              <a:rPr lang="en-US" altLang="ko-KR" sz="800" dirty="0">
                <a:latin typeface="나눔 스퀘어"/>
                <a:ea typeface="나눔스퀘어"/>
              </a:rPr>
              <a:t> 2</a:t>
            </a:r>
            <a:r>
              <a:rPr lang="ko-KR" altLang="en-US" sz="800" dirty="0">
                <a:latin typeface="나눔 스퀘어"/>
                <a:ea typeface="나눔스퀘어"/>
              </a:rPr>
              <a:t>판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오렐리앙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제롱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3. </a:t>
            </a:r>
            <a:r>
              <a:rPr lang="ko-KR" altLang="en-US" dirty="0" smtClean="0">
                <a:ea typeface="나눔스퀘어"/>
              </a:rPr>
              <a:t>데이터 탐색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"/>
          <a:stretch/>
        </p:blipFill>
        <p:spPr>
          <a:xfrm>
            <a:off x="265767" y="1605715"/>
            <a:ext cx="6682497" cy="30667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36" y="1943516"/>
            <a:ext cx="1876687" cy="2728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F073718-FEDB-4B55-866E-571415603CD1}"/>
              </a:ext>
            </a:extLst>
          </p:cNvPr>
          <p:cNvSpPr txBox="1"/>
          <p:nvPr/>
        </p:nvSpPr>
        <p:spPr>
          <a:xfrm>
            <a:off x="7177628" y="1605715"/>
            <a:ext cx="174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ea typeface="나눔스퀘어"/>
              </a:rPr>
              <a:t>좌측 코드 </a:t>
            </a:r>
            <a:r>
              <a:rPr lang="ko-KR" altLang="en-US" sz="1400" smtClean="0">
                <a:ea typeface="나눔스퀘어"/>
              </a:rPr>
              <a:t>출력 결과</a:t>
            </a:r>
            <a:endParaRPr lang="ko-KR" altLang="en-US" sz="1400" dirty="0">
              <a:ea typeface="나눔스퀘어"/>
            </a:endParaRP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7504" y="4876006"/>
            <a:ext cx="2566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핸즈온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머신러닝</a:t>
            </a:r>
            <a:r>
              <a:rPr lang="en-US" altLang="ko-KR" sz="800" dirty="0">
                <a:latin typeface="나눔 스퀘어"/>
                <a:ea typeface="나눔스퀘어"/>
              </a:rPr>
              <a:t> 2</a:t>
            </a:r>
            <a:r>
              <a:rPr lang="ko-KR" altLang="en-US" sz="800" dirty="0">
                <a:latin typeface="나눔 스퀘어"/>
                <a:ea typeface="나눔스퀘어"/>
              </a:rPr>
              <a:t>판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오렐리앙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제롱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4. </a:t>
            </a:r>
            <a:r>
              <a:rPr lang="ko-KR" altLang="en-US" dirty="0" smtClean="0">
                <a:ea typeface="나눔스퀘어"/>
              </a:rPr>
              <a:t>데이터 분할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3" y="1585948"/>
            <a:ext cx="4188769" cy="2065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10"/>
          <a:stretch/>
        </p:blipFill>
        <p:spPr>
          <a:xfrm>
            <a:off x="4788024" y="1577000"/>
            <a:ext cx="4091188" cy="2376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4759074" y="1153358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5. </a:t>
            </a:r>
            <a:r>
              <a:rPr lang="ko-KR" altLang="en-US" dirty="0" smtClean="0">
                <a:ea typeface="나눔스퀘어"/>
              </a:rPr>
              <a:t>이진 분류 문제로 변환</a:t>
            </a:r>
            <a:endParaRPr lang="ko-KR" altLang="en-US" dirty="0"/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7504" y="4876006"/>
            <a:ext cx="2566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핸즈온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머신러닝</a:t>
            </a:r>
            <a:r>
              <a:rPr lang="en-US" altLang="ko-KR" sz="800" dirty="0">
                <a:latin typeface="나눔 스퀘어"/>
                <a:ea typeface="나눔스퀘어"/>
              </a:rPr>
              <a:t> 2</a:t>
            </a:r>
            <a:r>
              <a:rPr lang="ko-KR" altLang="en-US" sz="800" dirty="0">
                <a:latin typeface="나눔 스퀘어"/>
                <a:ea typeface="나눔스퀘어"/>
              </a:rPr>
              <a:t>판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오렐리앙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제롱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6. </a:t>
            </a:r>
            <a:r>
              <a:rPr lang="ko-KR" altLang="en-US" dirty="0" smtClean="0">
                <a:ea typeface="나눔스퀘어"/>
              </a:rPr>
              <a:t>정확도 측정</a:t>
            </a:r>
            <a:r>
              <a:rPr lang="en-US" altLang="ko-KR" dirty="0" smtClean="0">
                <a:ea typeface="나눔스퀘어"/>
              </a:rPr>
              <a:t>(</a:t>
            </a:r>
            <a:r>
              <a:rPr lang="ko-KR" altLang="en-US" dirty="0" smtClean="0">
                <a:ea typeface="나눔스퀘어"/>
              </a:rPr>
              <a:t>교차 검증</a:t>
            </a:r>
            <a:r>
              <a:rPr lang="en-US" altLang="ko-KR" dirty="0" smtClean="0">
                <a:ea typeface="나눔스퀘어"/>
              </a:rPr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6" y="1739106"/>
            <a:ext cx="4234226" cy="24573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49" y="1739106"/>
            <a:ext cx="4460740" cy="2704852"/>
          </a:xfrm>
          <a:prstGeom prst="rect">
            <a:avLst/>
          </a:prstGeom>
        </p:spPr>
      </p:pic>
      <p:sp>
        <p:nvSpPr>
          <p:cNvPr id="16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54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7504" y="4876006"/>
            <a:ext cx="2566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핸즈온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머신러닝</a:t>
            </a:r>
            <a:r>
              <a:rPr lang="en-US" altLang="ko-KR" sz="800" dirty="0">
                <a:latin typeface="나눔 스퀘어"/>
                <a:ea typeface="나눔스퀘어"/>
              </a:rPr>
              <a:t> 2</a:t>
            </a:r>
            <a:r>
              <a:rPr lang="ko-KR" altLang="en-US" sz="800" dirty="0">
                <a:latin typeface="나눔 스퀘어"/>
                <a:ea typeface="나눔스퀘어"/>
              </a:rPr>
              <a:t>판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오렐리앙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제롱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7. </a:t>
            </a:r>
            <a:r>
              <a:rPr lang="ko-KR" altLang="en-US" dirty="0" smtClean="0">
                <a:ea typeface="나눔스퀘어"/>
              </a:rPr>
              <a:t>오차 행렬</a:t>
            </a:r>
            <a:r>
              <a:rPr lang="en-US" altLang="ko-KR" dirty="0" smtClean="0">
                <a:ea typeface="나눔스퀘어"/>
              </a:rPr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61281"/>
            <a:ext cx="8048386" cy="3032424"/>
          </a:xfrm>
          <a:prstGeom prst="rect">
            <a:avLst/>
          </a:prstGeom>
        </p:spPr>
      </p:pic>
      <p:sp>
        <p:nvSpPr>
          <p:cNvPr id="11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5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7504" y="4876006"/>
            <a:ext cx="2566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핸즈온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머신러닝</a:t>
            </a:r>
            <a:r>
              <a:rPr lang="en-US" altLang="ko-KR" sz="800" dirty="0">
                <a:latin typeface="나눔 스퀘어"/>
                <a:ea typeface="나눔스퀘어"/>
              </a:rPr>
              <a:t> 2</a:t>
            </a:r>
            <a:r>
              <a:rPr lang="ko-KR" altLang="en-US" sz="800" dirty="0">
                <a:latin typeface="나눔 스퀘어"/>
                <a:ea typeface="나눔스퀘어"/>
              </a:rPr>
              <a:t>판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오렐리앙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제롱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8. </a:t>
            </a:r>
            <a:r>
              <a:rPr lang="ko-KR" altLang="en-US" dirty="0" smtClean="0">
                <a:ea typeface="나눔스퀘어"/>
              </a:rPr>
              <a:t>정밀도</a:t>
            </a:r>
            <a:r>
              <a:rPr lang="en-US" altLang="ko-KR" dirty="0" smtClean="0">
                <a:ea typeface="나눔스퀘어"/>
              </a:rPr>
              <a:t>,</a:t>
            </a:r>
            <a:r>
              <a:rPr lang="ko-KR" altLang="en-US" dirty="0" smtClean="0">
                <a:ea typeface="나눔스퀘어"/>
              </a:rPr>
              <a:t> </a:t>
            </a:r>
            <a:r>
              <a:rPr lang="ko-KR" altLang="en-US" dirty="0" err="1" smtClean="0">
                <a:ea typeface="나눔스퀘어"/>
              </a:rPr>
              <a:t>재현율</a:t>
            </a:r>
            <a:r>
              <a:rPr lang="en-US" altLang="ko-KR" dirty="0" smtClean="0">
                <a:ea typeface="나눔스퀘어"/>
              </a:rPr>
              <a:t>, F1</a:t>
            </a:r>
            <a:r>
              <a:rPr lang="ko-KR" altLang="en-US" dirty="0" smtClean="0">
                <a:ea typeface="나눔스퀘어"/>
              </a:rPr>
              <a:t>점수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9" y="1550068"/>
            <a:ext cx="7916380" cy="3258005"/>
          </a:xfrm>
          <a:prstGeom prst="rect">
            <a:avLst/>
          </a:prstGeom>
        </p:spPr>
      </p:pic>
      <p:sp>
        <p:nvSpPr>
          <p:cNvPr id="11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3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7504" y="4876006"/>
            <a:ext cx="2566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핸즈온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머신러닝</a:t>
            </a:r>
            <a:r>
              <a:rPr lang="en-US" altLang="ko-KR" sz="800" dirty="0">
                <a:latin typeface="나눔 스퀘어"/>
                <a:ea typeface="나눔스퀘어"/>
              </a:rPr>
              <a:t> 2</a:t>
            </a:r>
            <a:r>
              <a:rPr lang="ko-KR" altLang="en-US" sz="800" dirty="0">
                <a:latin typeface="나눔 스퀘어"/>
                <a:ea typeface="나눔스퀘어"/>
              </a:rPr>
              <a:t>판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오렐리앙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제롱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9. ROC</a:t>
            </a:r>
            <a:r>
              <a:rPr lang="ko-KR" altLang="en-US" dirty="0" smtClean="0">
                <a:ea typeface="나눔스퀘어"/>
              </a:rPr>
              <a:t>곡선과 </a:t>
            </a:r>
            <a:r>
              <a:rPr lang="en-US" altLang="ko-KR" dirty="0" smtClean="0">
                <a:ea typeface="나눔스퀘어"/>
              </a:rPr>
              <a:t>AUC</a:t>
            </a:r>
            <a:endParaRPr lang="ko-KR" altLang="en-US" dirty="0"/>
          </a:p>
        </p:txBody>
      </p:sp>
      <p:sp>
        <p:nvSpPr>
          <p:cNvPr id="11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565719"/>
            <a:ext cx="3699344" cy="2448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0" y="1586495"/>
            <a:ext cx="4563692" cy="2826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073718-FEDB-4B55-866E-571415603CD1}"/>
              </a:ext>
            </a:extLst>
          </p:cNvPr>
          <p:cNvSpPr txBox="1"/>
          <p:nvPr/>
        </p:nvSpPr>
        <p:spPr>
          <a:xfrm>
            <a:off x="6090798" y="1209840"/>
            <a:ext cx="174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ea typeface="나눔스퀘어"/>
              </a:rPr>
              <a:t>좌측 코드 출력 결과</a:t>
            </a:r>
            <a:endParaRPr lang="ko-KR" altLang="en-US" sz="1400" dirty="0">
              <a:ea typeface="나눔스퀘어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91130"/>
            <a:ext cx="3699344" cy="8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텍스트 개체 틀 2"/>
          <p:cNvSpPr txBox="1">
            <a:spLocks/>
          </p:cNvSpPr>
          <p:nvPr/>
        </p:nvSpPr>
        <p:spPr>
          <a:xfrm>
            <a:off x="2455211" y="361784"/>
            <a:ext cx="4233577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6.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 회귀 예제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D3CFF77-D25F-4501-95BB-2CDD87679106}"/>
              </a:ext>
            </a:extLst>
          </p:cNvPr>
          <p:cNvSpPr txBox="1"/>
          <p:nvPr/>
        </p:nvSpPr>
        <p:spPr>
          <a:xfrm>
            <a:off x="265766" y="1203598"/>
            <a:ext cx="855470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나눔스퀘어"/>
              </a:rPr>
              <a:t>Boston </a:t>
            </a:r>
            <a:r>
              <a:rPr lang="ko-KR" altLang="en-US" dirty="0" smtClean="0">
                <a:ea typeface="나눔스퀘어"/>
              </a:rPr>
              <a:t>주택 가격</a:t>
            </a:r>
            <a:r>
              <a:rPr lang="en-US" altLang="ko-KR" dirty="0" smtClean="0">
                <a:ea typeface="나눔스퀘어"/>
              </a:rPr>
              <a:t>(</a:t>
            </a:r>
            <a:r>
              <a:rPr lang="ko-KR" altLang="en-US" dirty="0" smtClean="0">
                <a:ea typeface="나눔스퀘어"/>
              </a:rPr>
              <a:t>회귀 예제</a:t>
            </a:r>
            <a:r>
              <a:rPr lang="en-US" altLang="ko-KR" dirty="0" smtClean="0">
                <a:ea typeface="나눔스퀘어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ea typeface="나눔스퀘어"/>
              </a:rPr>
              <a:t>sklearn.datasets</a:t>
            </a:r>
            <a:r>
              <a:rPr lang="en-US" altLang="ko-KR" sz="1400" dirty="0" smtClean="0">
                <a:ea typeface="나눔스퀘어"/>
              </a:rPr>
              <a:t> </a:t>
            </a:r>
            <a:r>
              <a:rPr lang="en-US" altLang="ko-KR" sz="1400" dirty="0">
                <a:ea typeface="나눔스퀘어"/>
              </a:rPr>
              <a:t>import </a:t>
            </a:r>
            <a:r>
              <a:rPr lang="en-US" altLang="ko-KR" sz="1400" dirty="0" err="1">
                <a:ea typeface="나눔스퀘어"/>
              </a:rPr>
              <a:t>load_boston</a:t>
            </a:r>
            <a:r>
              <a:rPr lang="en-US" altLang="ko-KR" sz="1400" dirty="0">
                <a:ea typeface="나눔스퀘어"/>
              </a:rPr>
              <a:t> </a:t>
            </a:r>
            <a:r>
              <a:rPr lang="ko-KR" altLang="en-US" sz="1400" dirty="0" smtClean="0">
                <a:ea typeface="나눔스퀘어"/>
              </a:rPr>
              <a:t>사용</a:t>
            </a:r>
            <a:endParaRPr lang="en-US" altLang="ko-KR" sz="1400" dirty="0">
              <a:ea typeface="나눔스퀘어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데이터 특성</a:t>
            </a:r>
            <a:r>
              <a:rPr lang="en-US" altLang="ko-KR" sz="1400" dirty="0">
                <a:ea typeface="나눔스퀘어"/>
              </a:rPr>
              <a:t>: </a:t>
            </a:r>
          </a:p>
          <a:p>
            <a:pPr lvl="1"/>
            <a:r>
              <a:rPr lang="en-US" altLang="ko-KR" sz="1400" dirty="0">
                <a:ea typeface="나눔스퀘어"/>
              </a:rPr>
              <a:t>CRIM: </a:t>
            </a:r>
            <a:r>
              <a:rPr lang="ko-KR" altLang="en-US" sz="1400" dirty="0">
                <a:ea typeface="나눔스퀘어"/>
              </a:rPr>
              <a:t>지역별 </a:t>
            </a:r>
            <a:r>
              <a:rPr lang="ko-KR" altLang="en-US" sz="1400" dirty="0" err="1">
                <a:ea typeface="나눔스퀘어"/>
              </a:rPr>
              <a:t>범죄율</a:t>
            </a:r>
            <a:r>
              <a:rPr lang="en-US" altLang="ko-KR" sz="1400" dirty="0">
                <a:ea typeface="나눔스퀘어"/>
              </a:rPr>
              <a:t>, ZN: 25000 </a:t>
            </a:r>
            <a:r>
              <a:rPr lang="ko-KR" altLang="en-US" sz="1400" dirty="0" err="1">
                <a:ea typeface="나눔스퀘어"/>
              </a:rPr>
              <a:t>평방피트</a:t>
            </a:r>
            <a:r>
              <a:rPr lang="ko-KR" altLang="en-US" sz="1400" dirty="0">
                <a:ea typeface="나눔스퀘어"/>
              </a:rPr>
              <a:t> 초과하는  지역 비율</a:t>
            </a:r>
            <a:r>
              <a:rPr lang="en-US" altLang="ko-KR" sz="1400" dirty="0">
                <a:ea typeface="나눔스퀘어"/>
              </a:rPr>
              <a:t>, INDUS: </a:t>
            </a:r>
            <a:r>
              <a:rPr lang="ko-KR" altLang="en-US" sz="1400" dirty="0">
                <a:ea typeface="나눔스퀘어"/>
              </a:rPr>
              <a:t>상업지역이 아닌 지역 넓이 비율</a:t>
            </a:r>
            <a:r>
              <a:rPr lang="en-US" altLang="ko-KR" sz="1400" dirty="0">
                <a:ea typeface="나눔스퀘어"/>
              </a:rPr>
              <a:t>, CHAS: </a:t>
            </a:r>
            <a:r>
              <a:rPr lang="ko-KR" altLang="en-US" sz="1400" dirty="0">
                <a:ea typeface="나눔스퀘어"/>
              </a:rPr>
              <a:t>찰스강에 대한 더미 변수</a:t>
            </a:r>
            <a:r>
              <a:rPr lang="en-US" altLang="ko-KR" sz="1400" dirty="0">
                <a:ea typeface="나눔스퀘어"/>
              </a:rPr>
              <a:t>(</a:t>
            </a:r>
            <a:r>
              <a:rPr lang="ko-KR" altLang="en-US" sz="1400" dirty="0">
                <a:ea typeface="나눔스퀘어"/>
              </a:rPr>
              <a:t>유</a:t>
            </a:r>
            <a:r>
              <a:rPr lang="en-US" altLang="ko-KR" sz="1400" dirty="0">
                <a:ea typeface="나눔스퀘어"/>
              </a:rPr>
              <a:t>:1, </a:t>
            </a:r>
            <a:r>
              <a:rPr lang="ko-KR" altLang="en-US" sz="1400" dirty="0">
                <a:ea typeface="나눔스퀘어"/>
              </a:rPr>
              <a:t>무</a:t>
            </a:r>
            <a:r>
              <a:rPr lang="en-US" altLang="ko-KR" sz="1400" dirty="0">
                <a:ea typeface="나눔스퀘어"/>
              </a:rPr>
              <a:t>:0), NOX: </a:t>
            </a:r>
            <a:r>
              <a:rPr lang="ko-KR" altLang="en-US" sz="1400" dirty="0">
                <a:ea typeface="나눔스퀘어"/>
              </a:rPr>
              <a:t>일산화질소 농도</a:t>
            </a:r>
            <a:r>
              <a:rPr lang="en-US" altLang="ko-KR" sz="1400" dirty="0">
                <a:ea typeface="나눔스퀘어"/>
              </a:rPr>
              <a:t>, RM: </a:t>
            </a:r>
            <a:r>
              <a:rPr lang="ko-KR" altLang="en-US" sz="1400" dirty="0">
                <a:ea typeface="나눔스퀘어"/>
              </a:rPr>
              <a:t>거주할 수 있는 방 개수</a:t>
            </a:r>
            <a:r>
              <a:rPr lang="en-US" altLang="ko-KR" sz="1400" dirty="0">
                <a:ea typeface="나눔스퀘어"/>
              </a:rPr>
              <a:t>, AGE: 1940</a:t>
            </a:r>
            <a:r>
              <a:rPr lang="ko-KR" altLang="en-US" sz="1400" dirty="0">
                <a:ea typeface="나눔스퀘어"/>
              </a:rPr>
              <a:t>년 이전에 건축된 소유 주택 비율</a:t>
            </a:r>
            <a:r>
              <a:rPr lang="en-US" altLang="ko-KR" sz="1400" dirty="0">
                <a:ea typeface="나눔스퀘어"/>
              </a:rPr>
              <a:t>, DIS: 5</a:t>
            </a:r>
            <a:r>
              <a:rPr lang="ko-KR" altLang="en-US" sz="1400" dirty="0">
                <a:ea typeface="나눔스퀘어"/>
              </a:rPr>
              <a:t>개 보스턴 직업센터까지의 거리</a:t>
            </a:r>
            <a:r>
              <a:rPr lang="en-US" altLang="ko-KR" sz="1400" dirty="0">
                <a:ea typeface="나눔스퀘어"/>
              </a:rPr>
              <a:t>, RAD: </a:t>
            </a:r>
            <a:r>
              <a:rPr lang="ko-KR" altLang="en-US" sz="1400" dirty="0">
                <a:ea typeface="나눔스퀘어"/>
              </a:rPr>
              <a:t>고속도로 접근 용이도</a:t>
            </a:r>
            <a:r>
              <a:rPr lang="en-US" altLang="ko-KR" sz="1400" dirty="0">
                <a:ea typeface="나눔스퀘어"/>
              </a:rPr>
              <a:t>, TAX: </a:t>
            </a:r>
            <a:r>
              <a:rPr lang="ko-KR" altLang="en-US" sz="1400" dirty="0">
                <a:ea typeface="나눔스퀘어"/>
              </a:rPr>
              <a:t>만 달러 당 재산세율</a:t>
            </a:r>
            <a:r>
              <a:rPr lang="en-US" altLang="ko-KR" sz="1400" dirty="0">
                <a:ea typeface="나눔스퀘어"/>
              </a:rPr>
              <a:t>, PTARATIO: </a:t>
            </a:r>
            <a:r>
              <a:rPr lang="ko-KR" altLang="en-US" sz="1400" dirty="0">
                <a:ea typeface="나눔스퀘어"/>
              </a:rPr>
              <a:t>지역의 교사와 학생 수 비율</a:t>
            </a:r>
            <a:r>
              <a:rPr lang="en-US" altLang="ko-KR" sz="1400" dirty="0">
                <a:ea typeface="나눔스퀘어"/>
              </a:rPr>
              <a:t>, B: </a:t>
            </a:r>
            <a:r>
              <a:rPr lang="ko-KR" altLang="en-US" sz="1400" dirty="0">
                <a:ea typeface="나눔스퀘어"/>
              </a:rPr>
              <a:t>흑인 거주 비율</a:t>
            </a:r>
            <a:r>
              <a:rPr lang="en-US" altLang="ko-KR" sz="1400" dirty="0">
                <a:ea typeface="나눔스퀘어"/>
              </a:rPr>
              <a:t>, MEDV: </a:t>
            </a:r>
            <a:r>
              <a:rPr lang="ko-KR" altLang="en-US" sz="1400" dirty="0">
                <a:ea typeface="나눔스퀘어"/>
              </a:rPr>
              <a:t>하위 계층 비율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E0483D3-770F-4DC2-9418-CE46159DE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484" y="3033306"/>
            <a:ext cx="7158858" cy="1460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F073718-FEDB-4B55-866E-571415603CD1}"/>
              </a:ext>
            </a:extLst>
          </p:cNvPr>
          <p:cNvSpPr txBox="1"/>
          <p:nvPr/>
        </p:nvSpPr>
        <p:spPr>
          <a:xfrm>
            <a:off x="7380312" y="4493684"/>
            <a:ext cx="648072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a typeface="나눔스퀘어"/>
              </a:rPr>
              <a:t>506x14</a:t>
            </a:r>
            <a:endParaRPr lang="ko-KR" altLang="en-US" sz="1200" dirty="0"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98058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610014" y="1203598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ko-KR" altLang="en-US" dirty="0" smtClean="0"/>
              <a:t>모델 평가 지표</a:t>
            </a:r>
            <a:endParaRPr lang="ko-KR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610014" y="1785639"/>
            <a:ext cx="5026891" cy="192822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ea typeface="나눔스퀘어"/>
              </a:rPr>
              <a:t>편의상 모델의 목적에 따라 크게 회귀</a:t>
            </a:r>
            <a:r>
              <a:rPr lang="en-US" altLang="ko-KR" sz="1400" dirty="0" smtClean="0">
                <a:ea typeface="나눔스퀘어"/>
              </a:rPr>
              <a:t>(Regression)</a:t>
            </a:r>
            <a:r>
              <a:rPr lang="ko-KR" altLang="en-US" sz="1400" dirty="0" smtClean="0">
                <a:ea typeface="나눔스퀘어"/>
              </a:rPr>
              <a:t>모델과 분류</a:t>
            </a:r>
            <a:r>
              <a:rPr lang="en-US" altLang="ko-KR" sz="1400" dirty="0" smtClean="0">
                <a:ea typeface="나눔스퀘어"/>
              </a:rPr>
              <a:t>(Classification)</a:t>
            </a:r>
            <a:r>
              <a:rPr lang="ko-KR" altLang="en-US" sz="1400" dirty="0" smtClean="0">
                <a:ea typeface="나눔스퀘어"/>
              </a:rPr>
              <a:t>모델로 나눈다면</a:t>
            </a:r>
            <a:r>
              <a:rPr lang="en-US" altLang="ko-KR" sz="1400" dirty="0" smtClean="0">
                <a:ea typeface="나눔스퀘어"/>
              </a:rPr>
              <a:t>, </a:t>
            </a:r>
            <a:r>
              <a:rPr lang="ko-KR" altLang="en-US" sz="1400" dirty="0" smtClean="0">
                <a:ea typeface="나눔스퀘어"/>
              </a:rPr>
              <a:t>최종 모델의 성능을 평가할 각각에 적합한 지표가 있다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r>
              <a:rPr lang="ko-KR" altLang="en-US" sz="1400" dirty="0" smtClean="0">
                <a:ea typeface="나눔스퀘어"/>
              </a:rPr>
              <a:t>주어진 데이터로 모델을 만든 뒤</a:t>
            </a:r>
            <a:r>
              <a:rPr lang="en-US" altLang="ko-KR" sz="1400" dirty="0" smtClean="0">
                <a:ea typeface="나눔스퀘어"/>
              </a:rPr>
              <a:t>, </a:t>
            </a:r>
            <a:r>
              <a:rPr lang="ko-KR" altLang="en-US" sz="1400" dirty="0" smtClean="0">
                <a:ea typeface="나눔스퀘어"/>
              </a:rPr>
              <a:t>해당 모델이 확인되지 않은 다른 상황과 데이터에서도 적절한 설명력과 분류 능력을 지녀야 현실 문제에서 사용 가능하다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r>
              <a:rPr lang="ko-KR" altLang="en-US" sz="1400" dirty="0" smtClean="0">
                <a:ea typeface="나눔스퀘어"/>
              </a:rPr>
              <a:t>위와 같은 과정이 제대로 이루어진 모델이 </a:t>
            </a:r>
            <a:r>
              <a:rPr lang="en-US" altLang="ko-KR" sz="1400" dirty="0" smtClean="0">
                <a:ea typeface="나눔스퀘어"/>
              </a:rPr>
              <a:t>‘</a:t>
            </a:r>
            <a:r>
              <a:rPr lang="ko-KR" altLang="en-US" sz="1400" dirty="0" smtClean="0">
                <a:ea typeface="나눔스퀘어"/>
              </a:rPr>
              <a:t>일반화</a:t>
            </a:r>
            <a:r>
              <a:rPr lang="en-US" altLang="ko-KR" sz="1400" dirty="0" smtClean="0">
                <a:ea typeface="나눔스퀘어"/>
              </a:rPr>
              <a:t>’</a:t>
            </a:r>
            <a:r>
              <a:rPr lang="ko-KR" altLang="en-US" sz="1400" dirty="0" smtClean="0">
                <a:ea typeface="나눔스퀘어"/>
              </a:rPr>
              <a:t>가 잘 이루어졌다고 하며</a:t>
            </a:r>
            <a:r>
              <a:rPr lang="en-US" altLang="ko-KR" sz="1400" dirty="0" smtClean="0">
                <a:ea typeface="나눔스퀘어"/>
              </a:rPr>
              <a:t>, </a:t>
            </a:r>
            <a:r>
              <a:rPr lang="ko-KR" altLang="en-US" sz="1400" dirty="0" smtClean="0">
                <a:ea typeface="나눔스퀘어"/>
              </a:rPr>
              <a:t>해결하고자 하는 문제를 정확히 정의하고 좋은 데이터를 사용해야 좋은 모델이 생성된다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endParaRPr lang="en-US" altLang="ko-KR" sz="1400" dirty="0" smtClean="0">
              <a:ea typeface="나눔스퀘어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373270" y="4796240"/>
            <a:ext cx="3999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 스퀘어"/>
                <a:ea typeface="나눔스퀘어"/>
              </a:rPr>
              <a:t>https</a:t>
            </a:r>
            <a:r>
              <a:rPr lang="en-US" altLang="ko-KR" sz="800" dirty="0">
                <a:latin typeface="나눔 스퀘어"/>
                <a:ea typeface="나눔스퀘어"/>
              </a:rPr>
              <a:t>://tensorflow.blog/</a:t>
            </a:r>
            <a:r>
              <a:rPr lang="ko-KR" altLang="en-US" sz="800" dirty="0">
                <a:latin typeface="나눔 스퀘어"/>
                <a:ea typeface="나눔스퀘어"/>
              </a:rPr>
              <a:t>머신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러닝의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평가와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선택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알고리즘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선택</a:t>
            </a:r>
            <a:r>
              <a:rPr lang="en-US" altLang="ko-KR" sz="800" dirty="0">
                <a:latin typeface="나눔 스퀘어"/>
                <a:ea typeface="나눔스퀘어"/>
              </a:rPr>
              <a:t>-1/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2483768" y="361784"/>
            <a:ext cx="411217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1.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모델 평가 개요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827584" y="2719972"/>
            <a:ext cx="7790533" cy="99388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 smtClean="0">
              <a:ea typeface="나눔스퀘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7504" y="4648192"/>
            <a:ext cx="2768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en-US" altLang="ko-KR" sz="800" dirty="0" smtClean="0">
                <a:latin typeface="나눔 스퀘어"/>
                <a:ea typeface="나눔스퀘어"/>
              </a:rPr>
              <a:t>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핸즈온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머신러닝</a:t>
            </a:r>
            <a:r>
              <a:rPr lang="en-US" altLang="ko-KR" sz="800" dirty="0">
                <a:latin typeface="나눔 스퀘어"/>
                <a:ea typeface="나눔스퀘어"/>
              </a:rPr>
              <a:t> 2</a:t>
            </a:r>
            <a:r>
              <a:rPr lang="ko-KR" altLang="en-US" sz="800" dirty="0">
                <a:latin typeface="나눔 스퀘어"/>
                <a:ea typeface="나눔스퀘어"/>
              </a:rPr>
              <a:t>판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오렐리앙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제롱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373270" y="4928056"/>
            <a:ext cx="18774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 스퀘어"/>
                <a:ea typeface="나눔스퀘어"/>
              </a:rPr>
              <a:t>https://codingrabbit.tistory.com/13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8321" r="12849" b="3967"/>
          <a:stretch/>
        </p:blipFill>
        <p:spPr>
          <a:xfrm>
            <a:off x="5824532" y="1446770"/>
            <a:ext cx="2605957" cy="26059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6064102" y="4140014"/>
            <a:ext cx="2126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각종 모델 및 평가 지표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27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CACC5A2-1871-48F6-A420-FEC6CAF937E3}"/>
              </a:ext>
            </a:extLst>
          </p:cNvPr>
          <p:cNvSpPr txBox="1"/>
          <p:nvPr/>
        </p:nvSpPr>
        <p:spPr>
          <a:xfrm>
            <a:off x="50867" y="4786436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파이썬</a:t>
            </a:r>
            <a:r>
              <a:rPr lang="ko-KR" altLang="en-US" sz="800" dirty="0" smtClean="0">
                <a:latin typeface="나눔 스퀘어"/>
                <a:ea typeface="나눔스퀘어"/>
              </a:rPr>
              <a:t> 라이브러리를 활용한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머신러닝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안드레아스</a:t>
            </a:r>
            <a:r>
              <a:rPr lang="ko-KR" altLang="en-US" sz="800" dirty="0" smtClean="0">
                <a:latin typeface="나눔 스퀘어"/>
                <a:ea typeface="나눔스퀘어"/>
              </a:rPr>
              <a:t> 뮐러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7262" y="1035147"/>
            <a:ext cx="8915400" cy="394699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 smtClean="0">
              <a:latin typeface="맑은 고딕 (본문)"/>
              <a:ea typeface="나눔스퀘어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6.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716A3C5C-CE2D-491D-B204-08941830B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9" y="1484593"/>
            <a:ext cx="4063087" cy="33018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62" y="1919747"/>
            <a:ext cx="4605978" cy="2048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"/>
              </a:rPr>
              <a:t>1</a:t>
            </a:r>
            <a:r>
              <a:rPr lang="en-US" altLang="ko-KR" dirty="0" smtClean="0">
                <a:ea typeface="나눔스퀘어"/>
              </a:rPr>
              <a:t>. </a:t>
            </a:r>
            <a:r>
              <a:rPr lang="ko-KR" altLang="en-US" dirty="0" smtClean="0">
                <a:ea typeface="나눔스퀘어"/>
              </a:rPr>
              <a:t>데이터 불러오기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4876107" y="1180035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2. </a:t>
            </a:r>
            <a:r>
              <a:rPr lang="ko-KR" altLang="en-US" dirty="0" smtClean="0">
                <a:ea typeface="나눔스퀘어"/>
              </a:rPr>
              <a:t>데이터 분할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9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CACC5A2-1871-48F6-A420-FEC6CAF937E3}"/>
              </a:ext>
            </a:extLst>
          </p:cNvPr>
          <p:cNvSpPr txBox="1"/>
          <p:nvPr/>
        </p:nvSpPr>
        <p:spPr>
          <a:xfrm>
            <a:off x="50867" y="4786436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파이썬</a:t>
            </a:r>
            <a:r>
              <a:rPr lang="ko-KR" altLang="en-US" sz="800" dirty="0" smtClean="0">
                <a:latin typeface="나눔 스퀘어"/>
                <a:ea typeface="나눔스퀘어"/>
              </a:rPr>
              <a:t> 라이브러리를 활용한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머신러닝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안드레아스</a:t>
            </a:r>
            <a:r>
              <a:rPr lang="ko-KR" altLang="en-US" sz="800" dirty="0" smtClean="0">
                <a:latin typeface="나눔 스퀘어"/>
                <a:ea typeface="나눔스퀘어"/>
              </a:rPr>
              <a:t> 뮐러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7262" y="1035147"/>
            <a:ext cx="8915400" cy="394699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 smtClean="0">
              <a:latin typeface="맑은 고딕 (본문)"/>
              <a:ea typeface="나눔스퀘어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6.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CACC5A2-1871-48F6-A420-FEC6CAF937E3}"/>
              </a:ext>
            </a:extLst>
          </p:cNvPr>
          <p:cNvSpPr txBox="1"/>
          <p:nvPr/>
        </p:nvSpPr>
        <p:spPr>
          <a:xfrm>
            <a:off x="358721" y="4928056"/>
            <a:ext cx="1669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https://sumniya.tistory.com/26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나눔스퀘어"/>
              </a:rPr>
              <a:t>3. </a:t>
            </a:r>
            <a:r>
              <a:rPr lang="ko-KR" altLang="en-US" dirty="0" smtClean="0">
                <a:ea typeface="나눔스퀘어"/>
              </a:rPr>
              <a:t>회귀 모델 평가 지표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74578"/>
            <a:ext cx="4899789" cy="3091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28" b="72097"/>
          <a:stretch/>
        </p:blipFill>
        <p:spPr>
          <a:xfrm>
            <a:off x="6061680" y="1984141"/>
            <a:ext cx="1645900" cy="5733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6" t="28086" r="8381" b="12454"/>
          <a:stretch/>
        </p:blipFill>
        <p:spPr>
          <a:xfrm>
            <a:off x="6085579" y="2873045"/>
            <a:ext cx="1622001" cy="5559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1" r="66544" b="35433"/>
          <a:stretch/>
        </p:blipFill>
        <p:spPr>
          <a:xfrm>
            <a:off x="6095964" y="3724070"/>
            <a:ext cx="1682489" cy="5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CACC5A2-1871-48F6-A420-FEC6CAF937E3}"/>
              </a:ext>
            </a:extLst>
          </p:cNvPr>
          <p:cNvSpPr txBox="1"/>
          <p:nvPr/>
        </p:nvSpPr>
        <p:spPr>
          <a:xfrm>
            <a:off x="50867" y="4786436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파이썬</a:t>
            </a:r>
            <a:r>
              <a:rPr lang="ko-KR" altLang="en-US" sz="800" dirty="0" smtClean="0">
                <a:latin typeface="나눔 스퀘어"/>
                <a:ea typeface="나눔스퀘어"/>
              </a:rPr>
              <a:t> 라이브러리를 활용한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머신러닝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안드레아스</a:t>
            </a:r>
            <a:r>
              <a:rPr lang="ko-KR" altLang="en-US" sz="800" dirty="0" smtClean="0">
                <a:latin typeface="나눔 스퀘어"/>
                <a:ea typeface="나눔스퀘어"/>
              </a:rPr>
              <a:t> 뮐러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7262" y="1035147"/>
            <a:ext cx="8915400" cy="394699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 smtClean="0">
              <a:latin typeface="맑은 고딕 (본문)"/>
              <a:ea typeface="나눔스퀘어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6.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예제 코드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CACC5A2-1871-48F6-A420-FEC6CAF937E3}"/>
              </a:ext>
            </a:extLst>
          </p:cNvPr>
          <p:cNvSpPr txBox="1"/>
          <p:nvPr/>
        </p:nvSpPr>
        <p:spPr>
          <a:xfrm>
            <a:off x="358721" y="4928056"/>
            <a:ext cx="2566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핸즈온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머신러닝</a:t>
            </a:r>
            <a:r>
              <a:rPr lang="en-US" altLang="ko-KR" sz="800" dirty="0">
                <a:latin typeface="나눔 스퀘어"/>
                <a:ea typeface="나눔스퀘어"/>
              </a:rPr>
              <a:t> 2</a:t>
            </a:r>
            <a:r>
              <a:rPr lang="ko-KR" altLang="en-US" sz="800" dirty="0">
                <a:latin typeface="나눔 스퀘어"/>
                <a:ea typeface="나눔스퀘어"/>
              </a:rPr>
              <a:t>판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오렐리앙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제롱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9552" y="1157217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"/>
              </a:rPr>
              <a:t>4</a:t>
            </a:r>
            <a:r>
              <a:rPr lang="en-US" altLang="ko-KR" dirty="0" smtClean="0">
                <a:ea typeface="나눔스퀘어"/>
              </a:rPr>
              <a:t>. </a:t>
            </a:r>
            <a:r>
              <a:rPr lang="ko-KR" altLang="en-US" dirty="0" smtClean="0">
                <a:ea typeface="나눔스퀘어"/>
              </a:rPr>
              <a:t>모델</a:t>
            </a:r>
            <a:r>
              <a:rPr lang="en-US" altLang="ko-KR" dirty="0" smtClean="0">
                <a:ea typeface="나눔스퀘어"/>
              </a:rPr>
              <a:t>/</a:t>
            </a:r>
            <a:r>
              <a:rPr lang="ko-KR" altLang="en-US" dirty="0" smtClean="0">
                <a:ea typeface="나눔스퀘어"/>
              </a:rPr>
              <a:t>지표 별 점수 비교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888412" y="2556728"/>
            <a:ext cx="22904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ea typeface="나눔스퀘어"/>
              </a:rPr>
              <a:t>평가지표 별로 조금씩 차이가 있으나 </a:t>
            </a:r>
            <a:r>
              <a:rPr lang="en-US" altLang="ko-KR" sz="1400" dirty="0" smtClean="0">
                <a:ea typeface="나눔스퀘어"/>
              </a:rPr>
              <a:t>Linear Regression, Linear SVR</a:t>
            </a:r>
            <a:r>
              <a:rPr lang="ko-KR" altLang="en-US" sz="1400" dirty="0" smtClean="0">
                <a:ea typeface="나눔스퀘어"/>
              </a:rPr>
              <a:t>이 </a:t>
            </a:r>
            <a:r>
              <a:rPr lang="en-US" altLang="ko-KR" sz="1400" dirty="0" err="1" smtClean="0">
                <a:ea typeface="나눔스퀘어"/>
              </a:rPr>
              <a:t>Kmeans</a:t>
            </a:r>
            <a:r>
              <a:rPr lang="ko-KR" altLang="en-US" sz="1400" dirty="0" smtClean="0">
                <a:ea typeface="나눔스퀘어"/>
              </a:rPr>
              <a:t>보다 전반적으로 더 나은 성능을 보이고 있다</a:t>
            </a:r>
            <a:r>
              <a:rPr lang="en-US" altLang="ko-KR" sz="1400" dirty="0" smtClean="0">
                <a:ea typeface="나눔스퀘어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66" y="1526549"/>
            <a:ext cx="6591150" cy="31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610014" y="1203598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 </a:t>
            </a:r>
            <a:r>
              <a:rPr lang="ko-KR" altLang="en-US" dirty="0" smtClean="0"/>
              <a:t>회귀 모델 평가 방법</a:t>
            </a:r>
            <a:endParaRPr lang="ko-KR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3995936" y="1849867"/>
            <a:ext cx="4320480" cy="12901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>
                <a:ea typeface="나눔스퀘어"/>
              </a:rPr>
              <a:t>  </a:t>
            </a:r>
            <a:r>
              <a:rPr lang="ko-KR" altLang="en-US" sz="1400" dirty="0" err="1" smtClean="0">
                <a:ea typeface="나눔스퀘어"/>
              </a:rPr>
              <a:t>잔차</a:t>
            </a:r>
            <a:r>
              <a:rPr lang="en-US" altLang="ko-KR" sz="1400" dirty="0" smtClean="0">
                <a:ea typeface="나눔스퀘어"/>
              </a:rPr>
              <a:t>(</a:t>
            </a:r>
            <a:r>
              <a:rPr lang="ko-KR" altLang="en-US" sz="1400" dirty="0" smtClean="0">
                <a:ea typeface="나눔스퀘어"/>
              </a:rPr>
              <a:t>표본으로 얻은 회귀 식의 예측 값과 실제 값의 차이</a:t>
            </a:r>
            <a:r>
              <a:rPr lang="en-US" altLang="ko-KR" sz="1400" dirty="0" smtClean="0">
                <a:ea typeface="나눔스퀘어"/>
              </a:rPr>
              <a:t>), </a:t>
            </a:r>
            <a:r>
              <a:rPr lang="ko-KR" altLang="en-US" sz="1400" dirty="0" smtClean="0">
                <a:ea typeface="나눔스퀘어"/>
              </a:rPr>
              <a:t>곧 </a:t>
            </a:r>
            <a:r>
              <a:rPr lang="en-US" altLang="ko-KR" sz="1400" dirty="0" smtClean="0">
                <a:ea typeface="나눔스퀘어"/>
              </a:rPr>
              <a:t>Y-Ŷ </a:t>
            </a:r>
            <a:r>
              <a:rPr lang="ko-KR" altLang="en-US" sz="1400" dirty="0" smtClean="0">
                <a:ea typeface="나눔스퀘어"/>
              </a:rPr>
              <a:t>값이 회귀 모델의 기본 평가 기준이 된다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r>
              <a:rPr lang="ko-KR" altLang="en-US" sz="1400" dirty="0" smtClean="0">
                <a:ea typeface="나눔스퀘어"/>
              </a:rPr>
              <a:t>단</a:t>
            </a:r>
            <a:r>
              <a:rPr lang="en-US" altLang="ko-KR" sz="1400" dirty="0" smtClean="0">
                <a:ea typeface="나눔스퀘어"/>
              </a:rPr>
              <a:t>, </a:t>
            </a:r>
            <a:r>
              <a:rPr lang="ko-KR" altLang="en-US" sz="1400" dirty="0" smtClean="0">
                <a:ea typeface="나눔스퀘어"/>
              </a:rPr>
              <a:t>위의 값을 그대로 더하면 </a:t>
            </a:r>
            <a:r>
              <a:rPr lang="en-US" altLang="ko-KR" sz="1400" dirty="0" smtClean="0">
                <a:ea typeface="나눔스퀘어"/>
              </a:rPr>
              <a:t>0</a:t>
            </a:r>
            <a:r>
              <a:rPr lang="ko-KR" altLang="en-US" sz="1400" dirty="0" smtClean="0">
                <a:ea typeface="나눔스퀘어"/>
              </a:rPr>
              <a:t>으로 상쇄가 되므로 식을 변형하여 적절한 평가지표를 선택한다</a:t>
            </a:r>
            <a:r>
              <a:rPr lang="en-US" altLang="ko-KR" sz="1400" dirty="0" smtClean="0">
                <a:ea typeface="나눔스퀘어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77680" y="4653886"/>
            <a:ext cx="2768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en-US" altLang="ko-KR" sz="800" dirty="0" smtClean="0">
                <a:latin typeface="나눔 스퀘어"/>
                <a:ea typeface="나눔스퀘어"/>
              </a:rPr>
              <a:t>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핸즈온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머신러닝</a:t>
            </a:r>
            <a:r>
              <a:rPr lang="en-US" altLang="ko-KR" sz="800" dirty="0">
                <a:latin typeface="나눔 스퀘어"/>
                <a:ea typeface="나눔스퀘어"/>
              </a:rPr>
              <a:t> 2</a:t>
            </a:r>
            <a:r>
              <a:rPr lang="ko-KR" altLang="en-US" sz="800" dirty="0">
                <a:latin typeface="나눔 스퀘어"/>
                <a:ea typeface="나눔스퀘어"/>
              </a:rPr>
              <a:t>판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오렐리앙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>
                <a:latin typeface="나눔 스퀘어"/>
                <a:ea typeface="나눔스퀘어"/>
              </a:rPr>
              <a:t>제롱</a:t>
            </a:r>
            <a:r>
              <a:rPr lang="en-US" altLang="ko-KR" sz="800" dirty="0">
                <a:latin typeface="나눔 스퀘어"/>
                <a:ea typeface="나눔스퀘어"/>
              </a:rPr>
              <a:t>, </a:t>
            </a:r>
            <a:r>
              <a:rPr lang="ko-KR" altLang="en-US" sz="800" dirty="0" err="1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2.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회귀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모델 평가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방법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413109" y="4834443"/>
            <a:ext cx="38459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https://rk1993.tistory.com/entry/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성능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평가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지표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회귀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분류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1698876" y="1564227"/>
            <a:ext cx="992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회귀 모델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5128638" y="4690384"/>
            <a:ext cx="1723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회귀 모델 평가 지표 예시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413109" y="4979144"/>
            <a:ext cx="42915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http://elearning.kocw.net/contents4/document/lec/2013/Konkuk/Choijaeheon/13.pdf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11" y="1848441"/>
            <a:ext cx="2805907" cy="2695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34" y="3176532"/>
            <a:ext cx="3462758" cy="14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610014" y="1203598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평가 지표 종류</a:t>
            </a:r>
            <a:endParaRPr lang="ko-KR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524397" y="3715828"/>
            <a:ext cx="3796734" cy="1024346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>
                <a:ea typeface="나눔스퀘어"/>
              </a:rPr>
              <a:t> </a:t>
            </a:r>
            <a:r>
              <a:rPr lang="ko-KR" altLang="en-US" sz="1400" dirty="0" err="1" smtClean="0">
                <a:ea typeface="나눔스퀘어"/>
              </a:rPr>
              <a:t>잔차의</a:t>
            </a:r>
            <a:r>
              <a:rPr lang="ko-KR" altLang="en-US" sz="1400" dirty="0" smtClean="0">
                <a:ea typeface="나눔스퀘어"/>
              </a:rPr>
              <a:t> 절댓값 평균</a:t>
            </a:r>
            <a:endParaRPr lang="en-US" altLang="ko-KR" sz="1000" dirty="0">
              <a:ea typeface="나눔스퀘어"/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ea typeface="나눔스퀘어"/>
              </a:rPr>
              <a:t>직관적으로  </a:t>
            </a:r>
            <a:r>
              <a:rPr lang="ko-KR" altLang="en-US" sz="1000" dirty="0" err="1" smtClean="0">
                <a:ea typeface="나눔스퀘어"/>
              </a:rPr>
              <a:t>예측값과</a:t>
            </a:r>
            <a:r>
              <a:rPr lang="ko-KR" altLang="en-US" sz="1000" dirty="0" smtClean="0">
                <a:ea typeface="나눔스퀘어"/>
              </a:rPr>
              <a:t> </a:t>
            </a:r>
            <a:r>
              <a:rPr lang="ko-KR" altLang="en-US" sz="1000" dirty="0" err="1" smtClean="0">
                <a:ea typeface="나눔스퀘어"/>
              </a:rPr>
              <a:t>실제값의</a:t>
            </a:r>
            <a:r>
              <a:rPr lang="ko-KR" altLang="en-US" sz="1000" dirty="0" smtClean="0">
                <a:ea typeface="나눔스퀘어"/>
              </a:rPr>
              <a:t> 차이를 파악할 수 있으나 그 차이의 방향성을 알 수 없다</a:t>
            </a:r>
            <a:r>
              <a:rPr lang="en-US" altLang="ko-KR" sz="1000" dirty="0" smtClean="0">
                <a:ea typeface="나눔스퀘어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ea typeface="나눔스퀘어"/>
              </a:rPr>
              <a:t>스케일에 의존적이어서 </a:t>
            </a:r>
            <a:r>
              <a:rPr lang="ko-KR" altLang="en-US" sz="1000" dirty="0" err="1" smtClean="0">
                <a:ea typeface="나눔스퀘어"/>
              </a:rPr>
              <a:t>에러율이</a:t>
            </a:r>
            <a:r>
              <a:rPr lang="ko-KR" altLang="en-US" sz="1000" dirty="0" smtClean="0">
                <a:ea typeface="나눔스퀘어"/>
              </a:rPr>
              <a:t> 높고 숫자 단위가 작은 경우 과소평가된다</a:t>
            </a:r>
            <a:r>
              <a:rPr lang="en-US" altLang="ko-KR" sz="1000" dirty="0" smtClean="0">
                <a:ea typeface="나눔스퀘어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2082" y="4834442"/>
            <a:ext cx="41857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en-US" altLang="ko-KR" sz="800" dirty="0" smtClean="0">
                <a:latin typeface="나눔 스퀘어"/>
                <a:ea typeface="나눔스퀘어"/>
              </a:rPr>
              <a:t>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af-ZA" altLang="ko-KR" sz="800" dirty="0">
                <a:latin typeface="나눔 스퀘어"/>
                <a:ea typeface="나눔스퀘어"/>
              </a:rPr>
              <a:t>https://rk1993.tistory.com/entry/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성능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평가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지표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회귀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분류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1147839" y="1500546"/>
            <a:ext cx="2275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MAE(Mean Absolute Error)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413109" y="4942164"/>
            <a:ext cx="42915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http://elearning.kocw.net/contents4/document/lec/2013/Konkuk/Choijaeheon/13.pdf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28" b="72097"/>
          <a:stretch/>
        </p:blipFill>
        <p:spPr>
          <a:xfrm>
            <a:off x="7277368" y="1850256"/>
            <a:ext cx="1324761" cy="461502"/>
          </a:xfrm>
          <a:prstGeom prst="rect">
            <a:avLst/>
          </a:prstGeom>
        </p:spPr>
      </p:pic>
      <p:sp>
        <p:nvSpPr>
          <p:cNvPr id="13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회귀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모델 평가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지표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1" r="66544" b="35433"/>
          <a:stretch/>
        </p:blipFill>
        <p:spPr>
          <a:xfrm>
            <a:off x="3109272" y="1858652"/>
            <a:ext cx="1295635" cy="444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7886" r="4537" b="9024"/>
          <a:stretch/>
        </p:blipFill>
        <p:spPr>
          <a:xfrm>
            <a:off x="446819" y="1838407"/>
            <a:ext cx="2572651" cy="18470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2" t="10000" r="5599" b="9315"/>
          <a:stretch/>
        </p:blipFill>
        <p:spPr>
          <a:xfrm>
            <a:off x="4538821" y="1803508"/>
            <a:ext cx="2604633" cy="18604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293748" y="150054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MSE(Mean Squared Error)</a:t>
            </a:r>
            <a:endParaRPr lang="ko-KR" altLang="en-US" sz="14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4704667" y="3663960"/>
            <a:ext cx="3958137" cy="1024346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>
                <a:ea typeface="나눔스퀘어"/>
              </a:rPr>
              <a:t> </a:t>
            </a:r>
            <a:r>
              <a:rPr lang="ko-KR" altLang="en-US" sz="1400" dirty="0" err="1" smtClean="0">
                <a:ea typeface="나눔스퀘어"/>
              </a:rPr>
              <a:t>잔차의</a:t>
            </a:r>
            <a:r>
              <a:rPr lang="ko-KR" altLang="en-US" sz="1400" dirty="0" smtClean="0">
                <a:ea typeface="나눔스퀘어"/>
              </a:rPr>
              <a:t> 제곱 평균</a:t>
            </a:r>
            <a:endParaRPr lang="en-US" altLang="ko-KR" sz="1000" dirty="0">
              <a:ea typeface="나눔스퀘어"/>
            </a:endParaRPr>
          </a:p>
          <a:p>
            <a:pPr>
              <a:buFontTx/>
              <a:buChar char="-"/>
            </a:pPr>
            <a:r>
              <a:rPr lang="ko-KR" altLang="en-US" sz="1000" dirty="0" err="1" smtClean="0">
                <a:ea typeface="나눔스퀘어"/>
              </a:rPr>
              <a:t>잔차를</a:t>
            </a:r>
            <a:r>
              <a:rPr lang="ko-KR" altLang="en-US" sz="1000" dirty="0" smtClean="0">
                <a:ea typeface="나눔스퀘어"/>
              </a:rPr>
              <a:t> 제곱하기에 </a:t>
            </a:r>
            <a:r>
              <a:rPr lang="en-US" altLang="ko-KR" sz="1000" dirty="0" smtClean="0">
                <a:ea typeface="나눔스퀘어"/>
              </a:rPr>
              <a:t>1</a:t>
            </a:r>
            <a:r>
              <a:rPr lang="ko-KR" altLang="en-US" sz="1000" dirty="0" smtClean="0">
                <a:ea typeface="나눔스퀘어"/>
              </a:rPr>
              <a:t>이상의 에러에 민감하고 그 이하의 에러는 작아진다</a:t>
            </a:r>
            <a:r>
              <a:rPr lang="en-US" altLang="ko-KR" sz="1000" dirty="0" smtClean="0">
                <a:ea typeface="나눔스퀘어"/>
              </a:rPr>
              <a:t>. ( </a:t>
            </a:r>
            <a:r>
              <a:rPr lang="ko-KR" altLang="en-US" sz="1000" dirty="0" err="1" smtClean="0">
                <a:ea typeface="나눔스퀘어"/>
              </a:rPr>
              <a:t>이상치에</a:t>
            </a:r>
            <a:r>
              <a:rPr lang="ko-KR" altLang="en-US" sz="1000" dirty="0" smtClean="0">
                <a:ea typeface="나눔스퀘어"/>
              </a:rPr>
              <a:t> 민감하다 </a:t>
            </a:r>
            <a:r>
              <a:rPr lang="en-US" altLang="ko-KR" sz="1000" dirty="0" smtClean="0">
                <a:ea typeface="나눔스퀘어"/>
              </a:rPr>
              <a:t>)</a:t>
            </a:r>
            <a:endParaRPr lang="en-US" altLang="ko-KR" sz="1000" dirty="0">
              <a:ea typeface="나눔스퀘어"/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ea typeface="나눔스퀘어"/>
              </a:rPr>
              <a:t>실제 예측 변수와 단위가 다르다</a:t>
            </a:r>
            <a:r>
              <a:rPr lang="en-US" altLang="ko-KR" sz="1000" dirty="0" smtClean="0">
                <a:ea typeface="나눔스퀘어"/>
              </a:rPr>
              <a:t>(</a:t>
            </a:r>
            <a:r>
              <a:rPr lang="ko-KR" altLang="en-US" sz="1000" dirty="0" smtClean="0">
                <a:ea typeface="나눔스퀘어"/>
              </a:rPr>
              <a:t>제곱</a:t>
            </a:r>
            <a:r>
              <a:rPr lang="en-US" altLang="ko-KR" sz="1000" dirty="0" smtClean="0">
                <a:ea typeface="나눔스퀘어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ea typeface="나눔스퀘어"/>
              </a:rPr>
              <a:t>위 값에 </a:t>
            </a:r>
            <a:r>
              <a:rPr lang="en-US" altLang="ko-KR" sz="1000" dirty="0" smtClean="0">
                <a:ea typeface="나눔스퀘어"/>
              </a:rPr>
              <a:t>Root</a:t>
            </a:r>
            <a:r>
              <a:rPr lang="ko-KR" altLang="en-US" sz="1000" dirty="0" smtClean="0">
                <a:ea typeface="나눔스퀘어"/>
              </a:rPr>
              <a:t>를 </a:t>
            </a:r>
            <a:r>
              <a:rPr lang="ko-KR" altLang="en-US" sz="1000" dirty="0" err="1" smtClean="0">
                <a:ea typeface="나눔스퀘어"/>
              </a:rPr>
              <a:t>씌운것을</a:t>
            </a:r>
            <a:r>
              <a:rPr lang="ko-KR" altLang="en-US" sz="1000" dirty="0" smtClean="0">
                <a:ea typeface="나눔스퀘어"/>
              </a:rPr>
              <a:t> </a:t>
            </a:r>
            <a:r>
              <a:rPr lang="en-US" altLang="ko-KR" sz="1000" dirty="0" smtClean="0">
                <a:ea typeface="나눔스퀘어"/>
              </a:rPr>
              <a:t>RMSE</a:t>
            </a:r>
            <a:r>
              <a:rPr lang="ko-KR" altLang="en-US" sz="1000" dirty="0" smtClean="0">
                <a:ea typeface="나눔스퀘어"/>
              </a:rPr>
              <a:t>라 하며</a:t>
            </a:r>
            <a:r>
              <a:rPr lang="en-US" altLang="ko-KR" sz="1000" dirty="0" smtClean="0">
                <a:ea typeface="나눔스퀘어"/>
              </a:rPr>
              <a:t>, </a:t>
            </a:r>
            <a:r>
              <a:rPr lang="ko-KR" altLang="en-US" sz="1000" dirty="0" smtClean="0">
                <a:ea typeface="나눔스퀘어"/>
              </a:rPr>
              <a:t>예측 변수와 단위가 같다</a:t>
            </a:r>
            <a:endParaRPr lang="en-US" altLang="ko-KR" sz="1000" dirty="0" smtClean="0">
              <a:ea typeface="나눔스퀘어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6" t="28086" r="8381" b="12454"/>
          <a:stretch/>
        </p:blipFill>
        <p:spPr>
          <a:xfrm>
            <a:off x="7296604" y="2739161"/>
            <a:ext cx="1305525" cy="44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610014" y="1203598"/>
            <a:ext cx="31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평가 지표 종류</a:t>
            </a:r>
            <a:endParaRPr lang="ko-KR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798060" y="3677495"/>
            <a:ext cx="3796734" cy="1024346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000" dirty="0" smtClean="0">
                <a:ea typeface="나눔스퀘어"/>
              </a:rPr>
              <a:t>실제 값과 예측 값의 차이가 비율적으로 얼마나 차이 나는지 직관적으로 보여주는 지표이다</a:t>
            </a:r>
            <a:r>
              <a:rPr lang="en-US" altLang="ko-KR" sz="1000" dirty="0" smtClean="0">
                <a:ea typeface="나눔스퀘어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ea typeface="나눔스퀘어"/>
              </a:rPr>
              <a:t>실제 값에 </a:t>
            </a:r>
            <a:r>
              <a:rPr lang="en-US" altLang="ko-KR" sz="1000" dirty="0" smtClean="0">
                <a:ea typeface="나눔스퀘어"/>
              </a:rPr>
              <a:t>0 </a:t>
            </a:r>
            <a:r>
              <a:rPr lang="ko-KR" altLang="en-US" sz="1000" dirty="0" smtClean="0">
                <a:ea typeface="나눔스퀘어"/>
              </a:rPr>
              <a:t>이 포함될 경우 </a:t>
            </a:r>
            <a:r>
              <a:rPr lang="en-US" altLang="ko-KR" sz="1000" dirty="0" smtClean="0">
                <a:ea typeface="나눔스퀘어"/>
              </a:rPr>
              <a:t>MAPE</a:t>
            </a:r>
            <a:r>
              <a:rPr lang="ko-KR" altLang="en-US" sz="1000" dirty="0" smtClean="0">
                <a:ea typeface="나눔스퀘어"/>
              </a:rPr>
              <a:t>계산이 불가하다</a:t>
            </a:r>
            <a:r>
              <a:rPr lang="en-US" altLang="ko-KR" sz="1000" dirty="0" smtClean="0">
                <a:ea typeface="나눔스퀘어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ea typeface="나눔스퀘어"/>
              </a:rPr>
              <a:t>비율 해석이 의미 없는 경우엔 적용할 수 없다 </a:t>
            </a:r>
            <a:r>
              <a:rPr lang="en-US" altLang="ko-KR" sz="1000" dirty="0" smtClean="0">
                <a:ea typeface="나눔스퀘어"/>
              </a:rPr>
              <a:t>ex) </a:t>
            </a:r>
            <a:r>
              <a:rPr lang="ko-KR" altLang="en-US" sz="1000" dirty="0" smtClean="0">
                <a:ea typeface="나눔스퀘어"/>
              </a:rPr>
              <a:t>온도 예측</a:t>
            </a:r>
            <a:endParaRPr lang="en-US" altLang="ko-KR" sz="1000" dirty="0" smtClean="0">
              <a:ea typeface="나눔스퀘어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02082" y="4834442"/>
            <a:ext cx="41857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en-US" altLang="ko-KR" sz="800" dirty="0" smtClean="0">
                <a:latin typeface="나눔 스퀘어"/>
                <a:ea typeface="나눔스퀘어"/>
              </a:rPr>
              <a:t>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af-ZA" altLang="ko-KR" sz="800" dirty="0">
                <a:latin typeface="나눔 스퀘어"/>
                <a:ea typeface="나눔스퀘어"/>
              </a:rPr>
              <a:t>https://rk1993.tistory.com/entry/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성능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평가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지표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회귀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분류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1187624" y="156422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MAPE(Mean Absolute Percentage Error)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413109" y="4942164"/>
            <a:ext cx="42915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http://elearning.kocw.net/contents4/document/lec/2013/Konkuk/Choijaeheon/13.pdf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회귀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모델 평가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지표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27692" r="7082" b="14227"/>
          <a:stretch/>
        </p:blipFill>
        <p:spPr>
          <a:xfrm>
            <a:off x="3681479" y="1851335"/>
            <a:ext cx="1493010" cy="4380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9" y="1857018"/>
            <a:ext cx="2911439" cy="18251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296508" y="1564225"/>
            <a:ext cx="3723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ea typeface="나눔스퀘어"/>
              </a:rPr>
              <a:t>RMSLE(Root Mean </a:t>
            </a:r>
            <a:r>
              <a:rPr lang="en-US" altLang="ko-KR" sz="1400" b="1" dirty="0" err="1">
                <a:ea typeface="나눔스퀘어"/>
              </a:rPr>
              <a:t>Sqaure</a:t>
            </a:r>
            <a:r>
              <a:rPr lang="en-US" altLang="ko-KR" sz="1400" b="1" dirty="0">
                <a:ea typeface="나눔스퀘어"/>
              </a:rPr>
              <a:t> Logarithmic Error)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10829" b="17518"/>
          <a:stretch/>
        </p:blipFill>
        <p:spPr>
          <a:xfrm>
            <a:off x="5314630" y="1861524"/>
            <a:ext cx="3452628" cy="576064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5208119" y="2449369"/>
            <a:ext cx="3796734" cy="1024346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000" dirty="0" err="1" smtClean="0">
                <a:ea typeface="나눔스퀘어"/>
              </a:rPr>
              <a:t>이상값이</a:t>
            </a:r>
            <a:r>
              <a:rPr lang="ko-KR" altLang="en-US" sz="1000" dirty="0" smtClean="0">
                <a:ea typeface="나눔스퀘어"/>
              </a:rPr>
              <a:t> 있어도 값의 변동폭이 크지 않으며 </a:t>
            </a:r>
            <a:r>
              <a:rPr lang="en-US" altLang="ko-KR" sz="1000" dirty="0" smtClean="0">
                <a:ea typeface="나눔스퀘어"/>
              </a:rPr>
              <a:t>RMSE</a:t>
            </a:r>
            <a:r>
              <a:rPr lang="ko-KR" altLang="en-US" sz="1000" dirty="0" smtClean="0">
                <a:ea typeface="나눔스퀘어"/>
              </a:rPr>
              <a:t>와 달리 </a:t>
            </a:r>
            <a:r>
              <a:rPr lang="ko-KR" altLang="en-US" sz="1000" dirty="0" err="1" smtClean="0">
                <a:ea typeface="나눔스퀘어"/>
              </a:rPr>
              <a:t>예측값과</a:t>
            </a:r>
            <a:r>
              <a:rPr lang="ko-KR" altLang="en-US" sz="1000" dirty="0" smtClean="0">
                <a:ea typeface="나눔스퀘어"/>
              </a:rPr>
              <a:t> </a:t>
            </a:r>
            <a:r>
              <a:rPr lang="ko-KR" altLang="en-US" sz="1000" dirty="0" err="1" smtClean="0">
                <a:ea typeface="나눔스퀘어"/>
              </a:rPr>
              <a:t>실제값의</a:t>
            </a:r>
            <a:r>
              <a:rPr lang="ko-KR" altLang="en-US" sz="1000" dirty="0" smtClean="0">
                <a:ea typeface="나눔스퀘어"/>
              </a:rPr>
              <a:t> 상대적 </a:t>
            </a:r>
            <a:r>
              <a:rPr lang="en-US" altLang="ko-KR" sz="1000" dirty="0" smtClean="0">
                <a:ea typeface="나눔스퀘어"/>
              </a:rPr>
              <a:t>Error</a:t>
            </a:r>
            <a:r>
              <a:rPr lang="ko-KR" altLang="en-US" sz="1000" dirty="0" smtClean="0">
                <a:ea typeface="나눔스퀘어"/>
              </a:rPr>
              <a:t>를 측정한다</a:t>
            </a:r>
            <a:r>
              <a:rPr lang="en-US" altLang="ko-KR" sz="1000" dirty="0" smtClean="0">
                <a:ea typeface="나눔스퀘어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ea typeface="나눔스퀘어"/>
              </a:rPr>
              <a:t>예측값이</a:t>
            </a:r>
            <a:r>
              <a:rPr lang="ko-KR" altLang="en-US" sz="1000" dirty="0" smtClean="0">
                <a:ea typeface="나눔스퀘어"/>
              </a:rPr>
              <a:t> </a:t>
            </a:r>
            <a:r>
              <a:rPr lang="ko-KR" altLang="en-US" sz="1000" dirty="0" err="1" smtClean="0">
                <a:ea typeface="나눔스퀘어"/>
              </a:rPr>
              <a:t>실제값보다</a:t>
            </a:r>
            <a:r>
              <a:rPr lang="ko-KR" altLang="en-US" sz="1000" dirty="0" smtClean="0">
                <a:ea typeface="나눔스퀘어"/>
              </a:rPr>
              <a:t> 작을 때 </a:t>
            </a:r>
            <a:r>
              <a:rPr lang="en-US" altLang="ko-KR" sz="1000" dirty="0" smtClean="0">
                <a:ea typeface="나눔스퀘어"/>
              </a:rPr>
              <a:t>Error</a:t>
            </a:r>
            <a:r>
              <a:rPr lang="ko-KR" altLang="en-US" sz="1000" dirty="0" smtClean="0">
                <a:ea typeface="나눔스퀘어"/>
              </a:rPr>
              <a:t>값이 커진다</a:t>
            </a:r>
            <a:r>
              <a:rPr lang="en-US" altLang="ko-KR" sz="1000" dirty="0" smtClean="0">
                <a:ea typeface="나눔스퀘어"/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ea typeface="나눔스퀘어"/>
              </a:rPr>
              <a:t>log(0)</a:t>
            </a:r>
            <a:r>
              <a:rPr lang="ko-KR" altLang="en-US" sz="1000" dirty="0" smtClean="0">
                <a:ea typeface="나눔스퀘어"/>
              </a:rPr>
              <a:t>를 방지하여 </a:t>
            </a:r>
            <a:r>
              <a:rPr lang="en-US" altLang="ko-KR" sz="1000" dirty="0" smtClean="0">
                <a:ea typeface="나눔스퀘어"/>
              </a:rPr>
              <a:t>log(y+1)</a:t>
            </a:r>
            <a:r>
              <a:rPr lang="ko-KR" altLang="en-US" sz="1000" dirty="0" smtClean="0">
                <a:ea typeface="나눔스퀘어"/>
              </a:rPr>
              <a:t>의 형태이다</a:t>
            </a:r>
            <a:r>
              <a:rPr lang="en-US" altLang="ko-KR" sz="1000" dirty="0" smtClean="0">
                <a:ea typeface="나눔스퀘어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89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35091" y="4690889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파이썬</a:t>
            </a:r>
            <a:r>
              <a:rPr lang="ko-KR" altLang="en-US" sz="800" dirty="0" smtClean="0">
                <a:latin typeface="나눔 스퀘어"/>
                <a:ea typeface="나눔스퀘어"/>
              </a:rPr>
              <a:t> 라이브러리를 활용한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머신러닝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안드레아스</a:t>
            </a:r>
            <a:r>
              <a:rPr lang="ko-KR" altLang="en-US" sz="800" dirty="0" smtClean="0">
                <a:latin typeface="나눔 스퀘어"/>
                <a:ea typeface="나눔스퀘어"/>
              </a:rPr>
              <a:t> 뮐러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7262" y="1035147"/>
            <a:ext cx="8915400" cy="394699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 smtClean="0">
              <a:latin typeface="맑은 고딕 (본문)"/>
              <a:ea typeface="나눔스퀘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610014" y="1203598"/>
            <a:ext cx="626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나눔스퀘어"/>
              </a:rPr>
              <a:t> </a:t>
            </a:r>
            <a:r>
              <a:rPr lang="ko-KR" altLang="en-US" dirty="0" smtClean="0">
                <a:ea typeface="나눔스퀘어"/>
              </a:rPr>
              <a:t>분류 모델 평가 방법 </a:t>
            </a:r>
            <a:r>
              <a:rPr lang="en-US" altLang="ko-KR" dirty="0" smtClean="0">
                <a:ea typeface="나눔스퀘어"/>
              </a:rPr>
              <a:t>– </a:t>
            </a:r>
            <a:r>
              <a:rPr lang="ko-KR" altLang="en-US" dirty="0" smtClean="0">
                <a:ea typeface="나눔스퀘어"/>
              </a:rPr>
              <a:t>오차 행렬</a:t>
            </a:r>
            <a:r>
              <a:rPr lang="en-US" altLang="ko-KR" dirty="0" smtClean="0">
                <a:ea typeface="나눔스퀘어"/>
              </a:rPr>
              <a:t>(Confusion Matrix)</a:t>
            </a:r>
            <a:endParaRPr lang="ko-KR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4523855" y="2263742"/>
            <a:ext cx="3771336" cy="156657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smtClean="0">
                <a:ea typeface="나눔스퀘어"/>
              </a:rPr>
              <a:t>TP:  T(</a:t>
            </a:r>
            <a:r>
              <a:rPr lang="ko-KR" altLang="en-US" sz="1400" dirty="0" smtClean="0">
                <a:ea typeface="나눔스퀘어"/>
              </a:rPr>
              <a:t>정답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이다</a:t>
            </a:r>
            <a:r>
              <a:rPr lang="en-US" altLang="ko-KR" sz="1400" dirty="0" smtClean="0">
                <a:ea typeface="나눔스퀘어"/>
              </a:rPr>
              <a:t>. P(</a:t>
            </a:r>
            <a:r>
              <a:rPr lang="ko-KR" altLang="en-US" sz="1400" dirty="0" smtClean="0">
                <a:ea typeface="나눔스퀘어"/>
              </a:rPr>
              <a:t>양성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예측에 대하여</a:t>
            </a:r>
            <a:endParaRPr lang="en-US" altLang="ko-KR" sz="1400" dirty="0" smtClean="0">
              <a:ea typeface="나눔스퀘어"/>
            </a:endParaRPr>
          </a:p>
          <a:p>
            <a:r>
              <a:rPr lang="en-US" altLang="ko-KR" sz="1400" dirty="0" smtClean="0">
                <a:ea typeface="나눔스퀘어"/>
              </a:rPr>
              <a:t>FP:  F(</a:t>
            </a:r>
            <a:r>
              <a:rPr lang="ko-KR" altLang="en-US" sz="1400" dirty="0" smtClean="0">
                <a:ea typeface="나눔스퀘어"/>
              </a:rPr>
              <a:t>오답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이다</a:t>
            </a:r>
            <a:r>
              <a:rPr lang="en-US" altLang="ko-KR" sz="1400" dirty="0" smtClean="0">
                <a:ea typeface="나눔스퀘어"/>
              </a:rPr>
              <a:t>. P(</a:t>
            </a:r>
            <a:r>
              <a:rPr lang="ko-KR" altLang="en-US" sz="1400" dirty="0" smtClean="0">
                <a:ea typeface="나눔스퀘어"/>
              </a:rPr>
              <a:t>양성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예측에 대하여</a:t>
            </a:r>
            <a:endParaRPr lang="en-US" altLang="ko-KR" sz="1400" dirty="0" smtClean="0">
              <a:ea typeface="나눔스퀘어"/>
            </a:endParaRPr>
          </a:p>
          <a:p>
            <a:r>
              <a:rPr lang="en-US" altLang="ko-KR" sz="1400" dirty="0" smtClean="0">
                <a:ea typeface="나눔스퀘어"/>
              </a:rPr>
              <a:t>FN:  F(</a:t>
            </a:r>
            <a:r>
              <a:rPr lang="ko-KR" altLang="en-US" sz="1400" dirty="0" smtClean="0">
                <a:ea typeface="나눔스퀘어"/>
              </a:rPr>
              <a:t>오답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이다</a:t>
            </a:r>
            <a:r>
              <a:rPr lang="en-US" altLang="ko-KR" sz="1400" dirty="0" smtClean="0">
                <a:ea typeface="나눔스퀘어"/>
              </a:rPr>
              <a:t>. N(</a:t>
            </a:r>
            <a:r>
              <a:rPr lang="ko-KR" altLang="en-US" sz="1400" dirty="0" smtClean="0">
                <a:ea typeface="나눔스퀘어"/>
              </a:rPr>
              <a:t>음성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예측에 대하여</a:t>
            </a:r>
            <a:endParaRPr lang="en-US" altLang="ko-KR" sz="1400" dirty="0" smtClean="0">
              <a:ea typeface="나눔스퀘어"/>
            </a:endParaRPr>
          </a:p>
          <a:p>
            <a:r>
              <a:rPr lang="en-US" altLang="ko-KR" sz="1400" dirty="0" smtClean="0">
                <a:ea typeface="나눔스퀘어"/>
              </a:rPr>
              <a:t>TN:</a:t>
            </a:r>
            <a:r>
              <a:rPr lang="ko-KR" altLang="en-US" sz="1400" dirty="0">
                <a:ea typeface="나눔스퀘어"/>
              </a:rPr>
              <a:t> </a:t>
            </a:r>
            <a:r>
              <a:rPr lang="en-US" altLang="ko-KR" sz="1400" dirty="0" smtClean="0">
                <a:ea typeface="나눔스퀘어"/>
              </a:rPr>
              <a:t>T(</a:t>
            </a:r>
            <a:r>
              <a:rPr lang="ko-KR" altLang="en-US" sz="1400" dirty="0" smtClean="0">
                <a:ea typeface="나눔스퀘어"/>
              </a:rPr>
              <a:t>정답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이다</a:t>
            </a:r>
            <a:r>
              <a:rPr lang="en-US" altLang="ko-KR" sz="1400" dirty="0" smtClean="0">
                <a:ea typeface="나눔스퀘어"/>
              </a:rPr>
              <a:t>. N(</a:t>
            </a:r>
            <a:r>
              <a:rPr lang="ko-KR" altLang="en-US" sz="1400" dirty="0" smtClean="0">
                <a:ea typeface="나눔스퀘어"/>
              </a:rPr>
              <a:t>음성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예측에 대하여</a:t>
            </a:r>
            <a:endParaRPr lang="en-US" altLang="ko-KR" sz="1400" dirty="0" smtClean="0">
              <a:ea typeface="나눔스퀘어"/>
            </a:endParaRPr>
          </a:p>
          <a:p>
            <a:pPr marL="0" indent="0">
              <a:buNone/>
            </a:pPr>
            <a:r>
              <a:rPr lang="en-US" altLang="ko-KR" sz="1400" dirty="0" smtClean="0">
                <a:ea typeface="나눔스퀘어"/>
              </a:rPr>
              <a:t> -&gt; </a:t>
            </a:r>
            <a:r>
              <a:rPr lang="ko-KR" altLang="en-US" sz="1400" dirty="0" smtClean="0">
                <a:ea typeface="나눔스퀘어"/>
              </a:rPr>
              <a:t>이 중 제대로 예측된 것은</a:t>
            </a:r>
            <a:r>
              <a:rPr lang="en-US" altLang="ko-KR" sz="1400" dirty="0">
                <a:ea typeface="나눔스퀘어"/>
              </a:rPr>
              <a:t> </a:t>
            </a:r>
            <a:r>
              <a:rPr lang="en-US" altLang="ko-KR" sz="1400" dirty="0" smtClean="0">
                <a:ea typeface="나눔스퀘어"/>
              </a:rPr>
              <a:t>TP, TN</a:t>
            </a:r>
            <a:r>
              <a:rPr lang="ko-KR" altLang="en-US" sz="1400" dirty="0" smtClean="0">
                <a:ea typeface="나눔스퀘어"/>
              </a:rPr>
              <a:t>뿐이다</a:t>
            </a:r>
            <a:r>
              <a:rPr lang="en-US" altLang="ko-KR" sz="1400" dirty="0" smtClean="0">
                <a:ea typeface="나눔스퀘어"/>
              </a:rPr>
              <a:t>.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분류 모델 </a:t>
            </a:r>
            <a:r>
              <a:rPr lang="ko-KR" altLang="en-US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평가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방법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342945" y="4832509"/>
            <a:ext cx="26997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https://velog.io/@skyepodium/</a:t>
            </a:r>
            <a:r>
              <a:rPr lang="ko-KR" altLang="en-US" sz="800" dirty="0">
                <a:latin typeface="나눔 스퀘어"/>
                <a:ea typeface="나눔스퀘어"/>
              </a:rPr>
              <a:t>분류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모델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평가</a:t>
            </a:r>
            <a:r>
              <a:rPr lang="en-US" altLang="ko-KR" sz="800" dirty="0">
                <a:latin typeface="나눔 스퀘어"/>
                <a:ea typeface="나눔스퀘어"/>
              </a:rPr>
              <a:t>-</a:t>
            </a:r>
            <a:r>
              <a:rPr lang="ko-KR" altLang="en-US" sz="800" dirty="0">
                <a:latin typeface="나눔 스퀘어"/>
                <a:ea typeface="나눔스퀘어"/>
              </a:rPr>
              <a:t>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1858661" y="1730157"/>
            <a:ext cx="96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오차 행렬</a:t>
            </a:r>
            <a:endParaRPr lang="ko-KR" altLang="en-US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" t="4204" r="2103"/>
          <a:stretch/>
        </p:blipFill>
        <p:spPr>
          <a:xfrm>
            <a:off x="274234" y="2085761"/>
            <a:ext cx="3986706" cy="20917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358721" y="4969324"/>
            <a:ext cx="18421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https://mangdu121.tistory.com/40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4260940" y="3406939"/>
            <a:ext cx="3802832" cy="1461415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 smtClean="0"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9888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50867" y="4786436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파이썬</a:t>
            </a:r>
            <a:r>
              <a:rPr lang="ko-KR" altLang="en-US" sz="800" dirty="0" smtClean="0">
                <a:latin typeface="나눔 스퀘어"/>
                <a:ea typeface="나눔스퀘어"/>
              </a:rPr>
              <a:t> 라이브러리를 활용한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머신러닝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안드레아스</a:t>
            </a:r>
            <a:r>
              <a:rPr lang="ko-KR" altLang="en-US" sz="800" dirty="0" smtClean="0">
                <a:latin typeface="나눔 스퀘어"/>
                <a:ea typeface="나눔스퀘어"/>
              </a:rPr>
              <a:t> 뮐러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7262" y="1035147"/>
            <a:ext cx="8915400" cy="394699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 smtClean="0">
              <a:latin typeface="맑은 고딕 (본문)"/>
              <a:ea typeface="나눔스퀘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17123" y="1227485"/>
            <a:ext cx="511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나눔스퀘어"/>
              </a:rPr>
              <a:t> </a:t>
            </a:r>
            <a:r>
              <a:rPr lang="ko-KR" altLang="en-US" dirty="0" smtClean="0">
                <a:ea typeface="나눔스퀘어"/>
              </a:rPr>
              <a:t>분류 모델 평가 지표</a:t>
            </a:r>
            <a:endParaRPr lang="ko-KR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369809" y="2827582"/>
            <a:ext cx="3374100" cy="192822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ea typeface="나눔스퀘어"/>
              </a:rPr>
              <a:t>단순한 정확도</a:t>
            </a:r>
            <a:r>
              <a:rPr lang="en-US" altLang="ko-KR" sz="1400" dirty="0" smtClean="0">
                <a:ea typeface="나눔스퀘어"/>
              </a:rPr>
              <a:t>(</a:t>
            </a:r>
            <a:r>
              <a:rPr lang="ko-KR" altLang="en-US" sz="1400" dirty="0" smtClean="0">
                <a:ea typeface="나눔스퀘어"/>
              </a:rPr>
              <a:t>전체 대비 정답 비율</a:t>
            </a:r>
            <a:r>
              <a:rPr lang="en-US" altLang="ko-KR" sz="1400" dirty="0" smtClean="0">
                <a:ea typeface="나눔스퀘어"/>
              </a:rPr>
              <a:t>) </a:t>
            </a:r>
            <a:r>
              <a:rPr lang="ko-KR" altLang="en-US" sz="1400" dirty="0" smtClean="0">
                <a:ea typeface="나눔스퀘어"/>
              </a:rPr>
              <a:t>만으론</a:t>
            </a:r>
            <a:r>
              <a:rPr lang="en-US" altLang="ko-KR" sz="1400" dirty="0" smtClean="0">
                <a:ea typeface="나눔스퀘어"/>
              </a:rPr>
              <a:t> </a:t>
            </a:r>
            <a:r>
              <a:rPr lang="ko-KR" altLang="en-US" sz="1400" dirty="0" smtClean="0">
                <a:ea typeface="나눔스퀘어"/>
              </a:rPr>
              <a:t>레이블의 비율이 불균형한 데이터의 성능을 제대로 평가할 수 없다</a:t>
            </a:r>
            <a:r>
              <a:rPr lang="en-US" altLang="ko-KR" sz="1400" dirty="0" smtClean="0">
                <a:ea typeface="나눔스퀘어"/>
              </a:rPr>
              <a:t>. </a:t>
            </a:r>
          </a:p>
          <a:p>
            <a:r>
              <a:rPr lang="ko-KR" altLang="en-US" sz="1400" dirty="0" smtClean="0">
                <a:ea typeface="나눔스퀘어"/>
              </a:rPr>
              <a:t>예를 들어</a:t>
            </a:r>
            <a:r>
              <a:rPr lang="en-US" altLang="ko-KR" sz="1400" dirty="0" smtClean="0">
                <a:ea typeface="나눔스퀘어"/>
              </a:rPr>
              <a:t>, 100</a:t>
            </a:r>
            <a:r>
              <a:rPr lang="ko-KR" altLang="en-US" sz="1400" dirty="0" smtClean="0">
                <a:ea typeface="나눔스퀘어"/>
              </a:rPr>
              <a:t>개중 </a:t>
            </a:r>
            <a:r>
              <a:rPr lang="en-US" altLang="ko-KR" sz="1400" dirty="0" smtClean="0">
                <a:ea typeface="나눔스퀘어"/>
              </a:rPr>
              <a:t>1</a:t>
            </a:r>
            <a:r>
              <a:rPr lang="ko-KR" altLang="en-US" sz="1400" dirty="0" smtClean="0">
                <a:ea typeface="나눔스퀘어"/>
              </a:rPr>
              <a:t>건의 비율로 있는 스팸 메일 </a:t>
            </a:r>
            <a:r>
              <a:rPr lang="ko-KR" altLang="en-US" sz="1400" dirty="0" err="1" smtClean="0">
                <a:ea typeface="나눔스퀘어"/>
              </a:rPr>
              <a:t>분류기를</a:t>
            </a:r>
            <a:r>
              <a:rPr lang="ko-KR" altLang="en-US" sz="1400" dirty="0" smtClean="0">
                <a:ea typeface="나눔스퀘어"/>
              </a:rPr>
              <a:t> 만들 때 </a:t>
            </a:r>
            <a:r>
              <a:rPr lang="en-US" altLang="ko-KR" sz="1400" dirty="0" smtClean="0">
                <a:ea typeface="나눔스퀘어"/>
              </a:rPr>
              <a:t>‘</a:t>
            </a:r>
            <a:r>
              <a:rPr lang="ko-KR" altLang="en-US" sz="1400" dirty="0" smtClean="0">
                <a:ea typeface="나눔스퀘어"/>
              </a:rPr>
              <a:t>모든 메일이 스팸 메일이 아니다</a:t>
            </a:r>
            <a:r>
              <a:rPr lang="en-US" altLang="ko-KR" sz="1400" dirty="0" smtClean="0">
                <a:ea typeface="나눔스퀘어"/>
              </a:rPr>
              <a:t>’ </a:t>
            </a:r>
            <a:r>
              <a:rPr lang="ko-KR" altLang="en-US" sz="1400" dirty="0" smtClean="0">
                <a:ea typeface="나눔스퀘어"/>
              </a:rPr>
              <a:t>라고 분류한다해도 이는 정확도 </a:t>
            </a:r>
            <a:r>
              <a:rPr lang="en-US" altLang="ko-KR" sz="1400" dirty="0" smtClean="0">
                <a:ea typeface="나눔스퀘어"/>
              </a:rPr>
              <a:t>99%</a:t>
            </a:r>
            <a:r>
              <a:rPr lang="ko-KR" altLang="en-US" sz="1400" dirty="0" smtClean="0">
                <a:ea typeface="나눔스퀘어"/>
              </a:rPr>
              <a:t>의 좋은 모델이라고 평가 된다</a:t>
            </a:r>
            <a:r>
              <a:rPr lang="en-US" altLang="ko-KR" sz="1400" dirty="0" smtClean="0">
                <a:ea typeface="나눔스퀘어"/>
              </a:rPr>
              <a:t>.</a:t>
            </a: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분류 모델 </a:t>
            </a:r>
            <a:r>
              <a:rPr lang="ko-KR" altLang="en-US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평가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지표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358721" y="4928056"/>
            <a:ext cx="39164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https://www.slideshare.net/RickyPark3/5model-evaluation-and-improvement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9" t="15769" r="8064" b="59958"/>
          <a:stretch/>
        </p:blipFill>
        <p:spPr>
          <a:xfrm>
            <a:off x="581499" y="1986859"/>
            <a:ext cx="3313255" cy="8274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t="5266" r="73056" b="86285"/>
          <a:stretch/>
        </p:blipFill>
        <p:spPr>
          <a:xfrm>
            <a:off x="659925" y="1609503"/>
            <a:ext cx="1224136" cy="2880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t="44670" r="11086" b="9572"/>
          <a:stretch/>
        </p:blipFill>
        <p:spPr>
          <a:xfrm>
            <a:off x="4389895" y="2044816"/>
            <a:ext cx="4072246" cy="15828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5" t="3681" r="27146" b="84883"/>
          <a:stretch/>
        </p:blipFill>
        <p:spPr>
          <a:xfrm>
            <a:off x="4406999" y="1596437"/>
            <a:ext cx="2232917" cy="3558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20652" y="3769271"/>
            <a:ext cx="4984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나눔스퀘어"/>
              </a:rPr>
              <a:t>정밀도와 </a:t>
            </a:r>
            <a:r>
              <a:rPr lang="ko-KR" altLang="en-US" sz="1400" dirty="0" err="1" smtClean="0">
                <a:ea typeface="나눔스퀘어"/>
              </a:rPr>
              <a:t>재현율</a:t>
            </a:r>
            <a:r>
              <a:rPr lang="en-US" altLang="ko-KR" sz="1400" dirty="0" smtClean="0">
                <a:ea typeface="나눔스퀘어"/>
              </a:rPr>
              <a:t>(=</a:t>
            </a:r>
            <a:r>
              <a:rPr lang="ko-KR" altLang="en-US" sz="1400" dirty="0" smtClean="0">
                <a:ea typeface="나눔스퀘어"/>
              </a:rPr>
              <a:t>민감도</a:t>
            </a:r>
            <a:r>
              <a:rPr lang="en-US" altLang="ko-KR" sz="1400" dirty="0" smtClean="0">
                <a:ea typeface="나눔스퀘어"/>
              </a:rPr>
              <a:t>)</a:t>
            </a:r>
            <a:r>
              <a:rPr lang="ko-KR" altLang="en-US" sz="1400" dirty="0" smtClean="0">
                <a:ea typeface="나눔스퀘어"/>
              </a:rPr>
              <a:t>은 </a:t>
            </a:r>
            <a:r>
              <a:rPr lang="ko-KR" altLang="en-US" sz="1400" dirty="0">
                <a:ea typeface="나눔스퀘어"/>
              </a:rPr>
              <a:t>한 쪽이 향상되면 대개 다른 한쪽이 나빠지는 </a:t>
            </a:r>
            <a:r>
              <a:rPr lang="en-US" altLang="ko-KR" sz="1400" dirty="0">
                <a:ea typeface="나눔스퀘어"/>
              </a:rPr>
              <a:t>Trade-Off(</a:t>
            </a:r>
            <a:r>
              <a:rPr lang="ko-KR" altLang="en-US" sz="1400" dirty="0">
                <a:ea typeface="나눔스퀘어"/>
              </a:rPr>
              <a:t>상충</a:t>
            </a:r>
            <a:r>
              <a:rPr lang="en-US" altLang="ko-KR" sz="1400" dirty="0">
                <a:ea typeface="나눔스퀘어"/>
              </a:rPr>
              <a:t>)</a:t>
            </a:r>
            <a:r>
              <a:rPr lang="ko-KR" altLang="en-US" sz="1400" dirty="0">
                <a:ea typeface="나눔스퀘어"/>
              </a:rPr>
              <a:t>관계에 </a:t>
            </a:r>
            <a:r>
              <a:rPr lang="ko-KR" altLang="en-US" sz="1400" dirty="0" smtClean="0">
                <a:ea typeface="나눔스퀘어"/>
              </a:rPr>
              <a:t>있다 </a:t>
            </a:r>
            <a:r>
              <a:rPr lang="en-US" altLang="ko-KR" sz="1400" dirty="0" smtClean="0">
                <a:ea typeface="나눔스퀘어"/>
              </a:rPr>
              <a:t>( </a:t>
            </a:r>
            <a:r>
              <a:rPr lang="ko-KR" altLang="en-US" sz="1400" dirty="0" smtClean="0">
                <a:ea typeface="나눔스퀘어"/>
              </a:rPr>
              <a:t>설명 후술 </a:t>
            </a:r>
            <a:r>
              <a:rPr lang="en-US" altLang="ko-KR" sz="1400" dirty="0" smtClean="0">
                <a:ea typeface="나눔스퀘어"/>
              </a:rPr>
              <a:t>)</a:t>
            </a:r>
            <a:endParaRPr lang="en-US" altLang="ko-KR" sz="1400" dirty="0"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32285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50867" y="4786436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파이썬</a:t>
            </a:r>
            <a:r>
              <a:rPr lang="ko-KR" altLang="en-US" sz="800" dirty="0" smtClean="0">
                <a:latin typeface="나눔 스퀘어"/>
                <a:ea typeface="나눔스퀘어"/>
              </a:rPr>
              <a:t> 라이브러리를 활용한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머신러닝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안드레아스</a:t>
            </a:r>
            <a:r>
              <a:rPr lang="ko-KR" altLang="en-US" sz="800" dirty="0" smtClean="0">
                <a:latin typeface="나눔 스퀘어"/>
                <a:ea typeface="나눔스퀘어"/>
              </a:rPr>
              <a:t> 뮐러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7262" y="1035147"/>
            <a:ext cx="8915400" cy="394699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 smtClean="0">
              <a:latin typeface="맑은 고딕 (본문)"/>
              <a:ea typeface="나눔스퀘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610014" y="1203598"/>
            <a:ext cx="511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나눔스퀘어"/>
              </a:rPr>
              <a:t> </a:t>
            </a:r>
            <a:r>
              <a:rPr lang="ko-KR" altLang="en-US" dirty="0" smtClean="0">
                <a:ea typeface="나눔스퀘어"/>
              </a:rPr>
              <a:t>정밀도</a:t>
            </a:r>
            <a:r>
              <a:rPr lang="en-US" altLang="ko-KR" dirty="0" smtClean="0">
                <a:ea typeface="나눔스퀘어"/>
              </a:rPr>
              <a:t>-</a:t>
            </a:r>
            <a:r>
              <a:rPr lang="ko-KR" altLang="en-US" dirty="0" err="1" smtClean="0">
                <a:ea typeface="나눔스퀘어"/>
              </a:rPr>
              <a:t>재현율</a:t>
            </a:r>
            <a:r>
              <a:rPr lang="ko-KR" altLang="en-US" dirty="0" smtClean="0">
                <a:ea typeface="나눔스퀘어"/>
              </a:rPr>
              <a:t> </a:t>
            </a:r>
            <a:r>
              <a:rPr lang="en-US" altLang="ko-KR" dirty="0" smtClean="0">
                <a:ea typeface="나눔스퀘어"/>
              </a:rPr>
              <a:t>Trade-Off</a:t>
            </a:r>
            <a:endParaRPr lang="ko-KR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607AF46-2A8B-44D2-8EF9-70992819DFCC}"/>
              </a:ext>
            </a:extLst>
          </p:cNvPr>
          <p:cNvSpPr txBox="1">
            <a:spLocks/>
          </p:cNvSpPr>
          <p:nvPr/>
        </p:nvSpPr>
        <p:spPr>
          <a:xfrm>
            <a:off x="3159256" y="3686542"/>
            <a:ext cx="3993502" cy="192822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 smtClean="0">
              <a:ea typeface="나눔스퀘어"/>
            </a:endParaRPr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분류 모델 </a:t>
            </a:r>
            <a:r>
              <a:rPr lang="ko-KR" altLang="en-US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평가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지표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358721" y="4928056"/>
            <a:ext cx="1669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https://sumniya.tistory.com/26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13" y="3224799"/>
            <a:ext cx="3844221" cy="11859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0" y="1785768"/>
            <a:ext cx="3415544" cy="1327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13" y="1366391"/>
            <a:ext cx="3816163" cy="168085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000806" y="3045988"/>
            <a:ext cx="4320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14968" y="3180603"/>
            <a:ext cx="414434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마치</a:t>
            </a:r>
            <a:r>
              <a:rPr lang="en-US" altLang="ko-KR" sz="1400" dirty="0" smtClean="0">
                <a:ea typeface="나눔스퀘어"/>
              </a:rPr>
              <a:t>, </a:t>
            </a:r>
            <a:r>
              <a:rPr lang="ko-KR" altLang="en-US" sz="1400" dirty="0" smtClean="0">
                <a:ea typeface="나눔스퀘어"/>
              </a:rPr>
              <a:t>가설 검정에서 </a:t>
            </a:r>
            <a:r>
              <a:rPr lang="en-US" altLang="ko-KR" sz="1400" dirty="0" smtClean="0">
                <a:ea typeface="나눔스퀘어"/>
              </a:rPr>
              <a:t>1</a:t>
            </a:r>
            <a:r>
              <a:rPr lang="ko-KR" altLang="en-US" sz="1400" dirty="0" smtClean="0">
                <a:ea typeface="나눔스퀘어"/>
              </a:rPr>
              <a:t>종 오류와 </a:t>
            </a:r>
            <a:r>
              <a:rPr lang="en-US" altLang="ko-KR" sz="1400" dirty="0" smtClean="0">
                <a:ea typeface="나눔스퀘어"/>
              </a:rPr>
              <a:t>2</a:t>
            </a:r>
            <a:r>
              <a:rPr lang="ko-KR" altLang="en-US" sz="1400" dirty="0" smtClean="0">
                <a:ea typeface="나눔스퀘어"/>
              </a:rPr>
              <a:t>종 오류가 있어 이를 </a:t>
            </a:r>
            <a:r>
              <a:rPr lang="ko-KR" altLang="en-US" sz="1400" dirty="0" err="1" smtClean="0">
                <a:ea typeface="나눔스퀘어"/>
              </a:rPr>
              <a:t>기각역</a:t>
            </a:r>
            <a:r>
              <a:rPr lang="en-US" altLang="ko-KR" sz="1400" dirty="0" smtClean="0">
                <a:ea typeface="나눔스퀘어"/>
              </a:rPr>
              <a:t>(Any mean)</a:t>
            </a:r>
            <a:r>
              <a:rPr lang="ko-KR" altLang="en-US" sz="1400" dirty="0" smtClean="0">
                <a:ea typeface="나눔스퀘어"/>
              </a:rPr>
              <a:t>으로 조절 하듯</a:t>
            </a:r>
            <a:endParaRPr lang="en-US" altLang="ko-KR" sz="1400" dirty="0">
              <a:ea typeface="나눔스퀘어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분류 모형에서의 </a:t>
            </a:r>
            <a:r>
              <a:rPr lang="en-US" altLang="ko-KR" sz="1400" dirty="0" smtClean="0">
                <a:ea typeface="나눔스퀘어"/>
              </a:rPr>
              <a:t>FP, FN (</a:t>
            </a:r>
            <a:r>
              <a:rPr lang="ko-KR" altLang="en-US" sz="1400" dirty="0" smtClean="0">
                <a:ea typeface="나눔스퀘어"/>
              </a:rPr>
              <a:t>각각 </a:t>
            </a:r>
            <a:r>
              <a:rPr lang="en-US" altLang="ko-KR" sz="1400" dirty="0" smtClean="0">
                <a:ea typeface="나눔스퀘어"/>
              </a:rPr>
              <a:t>1,2</a:t>
            </a:r>
            <a:r>
              <a:rPr lang="ko-KR" altLang="en-US" sz="1400" dirty="0" smtClean="0">
                <a:ea typeface="나눔스퀘어"/>
              </a:rPr>
              <a:t>종 오류에 대응</a:t>
            </a:r>
            <a:r>
              <a:rPr lang="en-US" altLang="ko-KR" sz="1400" dirty="0" smtClean="0">
                <a:ea typeface="나눔스퀘어"/>
              </a:rPr>
              <a:t>) </a:t>
            </a:r>
            <a:r>
              <a:rPr lang="ko-KR" altLang="en-US" sz="1400" dirty="0" smtClean="0">
                <a:ea typeface="나눔스퀘어"/>
              </a:rPr>
              <a:t>로 인해 크기가 정해지는 정밀도와 </a:t>
            </a:r>
            <a:r>
              <a:rPr lang="ko-KR" altLang="en-US" sz="1400" dirty="0" err="1" smtClean="0">
                <a:ea typeface="나눔스퀘어"/>
              </a:rPr>
              <a:t>재현율은</a:t>
            </a:r>
            <a:r>
              <a:rPr lang="ko-KR" altLang="en-US" sz="1400" dirty="0" smtClean="0">
                <a:ea typeface="나눔스퀘어"/>
              </a:rPr>
              <a:t>          </a:t>
            </a:r>
            <a:r>
              <a:rPr lang="en-US" altLang="ko-KR" sz="1400" dirty="0" smtClean="0">
                <a:ea typeface="나눔스퀘어"/>
              </a:rPr>
              <a:t>‘</a:t>
            </a:r>
            <a:r>
              <a:rPr lang="ko-KR" altLang="en-US" sz="1400" dirty="0" smtClean="0">
                <a:ea typeface="나눔스퀘어"/>
              </a:rPr>
              <a:t>분류 </a:t>
            </a:r>
            <a:r>
              <a:rPr lang="ko-KR" altLang="en-US" sz="1400" dirty="0" err="1" smtClean="0">
                <a:ea typeface="나눔스퀘어"/>
              </a:rPr>
              <a:t>임계값</a:t>
            </a:r>
            <a:r>
              <a:rPr lang="en-US" altLang="ko-KR" sz="1400" dirty="0" smtClean="0">
                <a:ea typeface="나눔스퀘어"/>
              </a:rPr>
              <a:t>(threshold)’</a:t>
            </a:r>
            <a:r>
              <a:rPr lang="ko-KR" altLang="en-US" sz="1400" dirty="0" smtClean="0">
                <a:ea typeface="나눔스퀘어"/>
              </a:rPr>
              <a:t>을 통하여 조절 한다</a:t>
            </a:r>
            <a:r>
              <a:rPr lang="en-US" altLang="ko-KR" sz="1400" dirty="0" smtClean="0">
                <a:ea typeface="나눔스퀘어"/>
              </a:rPr>
              <a:t>.</a:t>
            </a:r>
            <a:r>
              <a:rPr lang="ko-KR" altLang="en-US" sz="1400" dirty="0" smtClean="0">
                <a:ea typeface="나눔스퀘어"/>
              </a:rPr>
              <a:t> </a:t>
            </a:r>
            <a:endParaRPr lang="en-US" altLang="ko-KR" sz="1400" dirty="0" smtClean="0"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74706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액자 36"/>
          <p:cNvSpPr/>
          <p:nvPr/>
        </p:nvSpPr>
        <p:spPr>
          <a:xfrm>
            <a:off x="265766" y="162583"/>
            <a:ext cx="8694966" cy="897000"/>
          </a:xfrm>
          <a:prstGeom prst="frame">
            <a:avLst>
              <a:gd name="adj1" fmla="val 7030"/>
            </a:avLst>
          </a:prstGeom>
          <a:pattFill prst="ltUpDiag">
            <a:fgClr>
              <a:srgbClr val="4E4E4E"/>
            </a:fgClr>
            <a:bgClr>
              <a:srgbClr val="F4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166345" y="4645005"/>
            <a:ext cx="3666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 스퀘어"/>
                <a:ea typeface="나눔스퀘어"/>
              </a:rPr>
              <a:t>출처</a:t>
            </a:r>
            <a:r>
              <a:rPr lang="en-US" altLang="ko-KR" sz="800" dirty="0">
                <a:latin typeface="나눔 스퀘어"/>
                <a:ea typeface="나눔스퀘어"/>
              </a:rPr>
              <a:t>: </a:t>
            </a:r>
            <a:r>
              <a:rPr lang="ko-KR" altLang="en-US" sz="800" dirty="0">
                <a:latin typeface="나눔 스퀘어"/>
                <a:ea typeface="나눔스퀘어"/>
              </a:rPr>
              <a:t>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파이썬</a:t>
            </a:r>
            <a:r>
              <a:rPr lang="ko-KR" altLang="en-US" sz="800" dirty="0" smtClean="0">
                <a:latin typeface="나눔 스퀘어"/>
                <a:ea typeface="나눔스퀘어"/>
              </a:rPr>
              <a:t> 라이브러리를 활용한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머신러닝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안드레아스</a:t>
            </a:r>
            <a:r>
              <a:rPr lang="ko-KR" altLang="en-US" sz="800" dirty="0" smtClean="0">
                <a:latin typeface="나눔 스퀘어"/>
                <a:ea typeface="나눔스퀘어"/>
              </a:rPr>
              <a:t> 뮐러</a:t>
            </a:r>
            <a:r>
              <a:rPr lang="en-US" altLang="ko-KR" sz="800" dirty="0" smtClean="0">
                <a:latin typeface="나눔 스퀘어"/>
                <a:ea typeface="나눔스퀘어"/>
              </a:rPr>
              <a:t>, </a:t>
            </a:r>
            <a:r>
              <a:rPr lang="ko-KR" altLang="en-US" sz="800" dirty="0" err="1" smtClean="0">
                <a:latin typeface="나눔 스퀘어"/>
                <a:ea typeface="나눔스퀘어"/>
              </a:rPr>
              <a:t>한빛미디어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7262" y="1035147"/>
            <a:ext cx="8915400" cy="394699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400" dirty="0" smtClean="0">
              <a:latin typeface="맑은 고딕 (본문)"/>
              <a:ea typeface="나눔스퀘어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610014" y="1203598"/>
            <a:ext cx="511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a typeface="나눔스퀘어"/>
              </a:rPr>
              <a:t> </a:t>
            </a:r>
            <a:r>
              <a:rPr lang="ko-KR" altLang="en-US" dirty="0">
                <a:ea typeface="나눔스퀘어"/>
              </a:rPr>
              <a:t>분류 모델 평가 지표</a:t>
            </a:r>
            <a:endParaRPr lang="ko-KR" altLang="en-US" dirty="0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2019367" y="358995"/>
            <a:ext cx="5187763" cy="4985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ctr" eaLnBrk="0" hangingPunct="0">
              <a:lnSpc>
                <a:spcPct val="90000"/>
              </a:lnSpc>
              <a:spcBef>
                <a:spcPct val="0"/>
              </a:spcBef>
              <a:tabLst>
                <a:tab pos="133350" algn="l"/>
                <a:tab pos="602456" algn="l"/>
              </a:tabLst>
              <a:defRPr/>
            </a:pPr>
            <a:r>
              <a:rPr lang="en-US" altLang="ko-KR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분류 모델 </a:t>
            </a:r>
            <a:r>
              <a:rPr lang="ko-KR" altLang="en-US" sz="3600" b="1" dirty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평가 </a:t>
            </a:r>
            <a:r>
              <a:rPr lang="ko-KR" altLang="en-US" sz="3600" b="1" dirty="0" smtClean="0">
                <a:solidFill>
                  <a:srgbClr val="3D3D3D"/>
                </a:solidFill>
                <a:latin typeface="나눔스퀘어" pitchFamily="50" charset="-127"/>
                <a:ea typeface="나눔스퀘어" pitchFamily="50" charset="-127"/>
                <a:cs typeface="Times New Roman" panose="02020603050405020304" pitchFamily="18" charset="0"/>
              </a:rPr>
              <a:t>지표</a:t>
            </a:r>
            <a:endParaRPr lang="en-US" altLang="ko-KR" sz="3600" b="1" dirty="0">
              <a:solidFill>
                <a:srgbClr val="3D3D3D"/>
              </a:solidFill>
              <a:latin typeface="나눔스퀘어" pitchFamily="50" charset="-127"/>
              <a:ea typeface="나눔스퀘어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474199" y="4786625"/>
            <a:ext cx="1669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https://sumniya.tistory.com/26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5279" y="2931344"/>
            <a:ext cx="414672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따라서</a:t>
            </a:r>
            <a:r>
              <a:rPr lang="en-US" altLang="ko-KR" sz="1400" dirty="0" smtClean="0">
                <a:ea typeface="나눔스퀘어"/>
              </a:rPr>
              <a:t>, </a:t>
            </a:r>
            <a:r>
              <a:rPr lang="ko-KR" altLang="en-US" sz="1400" dirty="0" smtClean="0">
                <a:ea typeface="나눔스퀘어"/>
              </a:rPr>
              <a:t>정밀도와 </a:t>
            </a:r>
            <a:r>
              <a:rPr lang="ko-KR" altLang="en-US" sz="1400" dirty="0" err="1" smtClean="0">
                <a:ea typeface="나눔스퀘어"/>
              </a:rPr>
              <a:t>재현율</a:t>
            </a:r>
            <a:r>
              <a:rPr lang="ko-KR" altLang="en-US" sz="1400" dirty="0" smtClean="0">
                <a:ea typeface="나눔스퀘어"/>
              </a:rPr>
              <a:t> 어느 한쪽으로 치우쳐 지지 않도록 </a:t>
            </a:r>
            <a:r>
              <a:rPr lang="en-US" altLang="ko-KR" sz="1400" dirty="0" smtClean="0">
                <a:ea typeface="나눔스퀘어"/>
              </a:rPr>
              <a:t>F1</a:t>
            </a:r>
            <a:r>
              <a:rPr lang="ko-KR" altLang="en-US" sz="1400" dirty="0" smtClean="0">
                <a:ea typeface="나눔스퀘어"/>
              </a:rPr>
              <a:t>점수라는 두 값의 </a:t>
            </a:r>
            <a:r>
              <a:rPr lang="en-US" altLang="ko-KR" sz="1400" dirty="0" smtClean="0">
                <a:ea typeface="나눔스퀘어"/>
              </a:rPr>
              <a:t>‘</a:t>
            </a:r>
            <a:r>
              <a:rPr lang="ko-KR" altLang="en-US" sz="1400" dirty="0" smtClean="0">
                <a:ea typeface="나눔스퀘어"/>
              </a:rPr>
              <a:t>조화 평균</a:t>
            </a:r>
            <a:r>
              <a:rPr lang="en-US" altLang="ko-KR" sz="1400" dirty="0" smtClean="0">
                <a:ea typeface="나눔스퀘어"/>
              </a:rPr>
              <a:t>’</a:t>
            </a:r>
            <a:r>
              <a:rPr lang="ko-KR" altLang="en-US" sz="1400" dirty="0" smtClean="0">
                <a:ea typeface="나눔스퀘어"/>
              </a:rPr>
              <a:t>값을 </a:t>
            </a:r>
            <a:r>
              <a:rPr lang="en-US" altLang="ko-KR" sz="1400" dirty="0">
                <a:ea typeface="나눔스퀘어"/>
              </a:rPr>
              <a:t> </a:t>
            </a:r>
            <a:r>
              <a:rPr lang="ko-KR" altLang="en-US" sz="1400" dirty="0" smtClean="0">
                <a:ea typeface="나눔스퀘어"/>
              </a:rPr>
              <a:t>사용하기도 한다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두 지표의 값이 모두 크고</a:t>
            </a:r>
            <a:r>
              <a:rPr lang="en-US" altLang="ko-KR" sz="1400" dirty="0" smtClean="0">
                <a:ea typeface="나눔스퀘어"/>
              </a:rPr>
              <a:t>, </a:t>
            </a:r>
            <a:r>
              <a:rPr lang="ko-KR" altLang="en-US" sz="1400" dirty="0" smtClean="0">
                <a:ea typeface="나눔스퀘어"/>
              </a:rPr>
              <a:t>크기 차이가 작은 만큼 </a:t>
            </a:r>
            <a:r>
              <a:rPr lang="en-US" altLang="ko-KR" sz="1400" dirty="0" smtClean="0">
                <a:ea typeface="나눔스퀘어"/>
              </a:rPr>
              <a:t>F1</a:t>
            </a:r>
            <a:r>
              <a:rPr lang="ko-KR" altLang="en-US" sz="1400" dirty="0" smtClean="0">
                <a:ea typeface="나눔스퀘어"/>
              </a:rPr>
              <a:t>점수도 커진다</a:t>
            </a:r>
            <a:r>
              <a:rPr lang="en-US" altLang="ko-KR" sz="1400" dirty="0" smtClean="0">
                <a:ea typeface="나눔스퀘어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ea typeface="나눔스퀘어"/>
              </a:rPr>
              <a:t>두 지표를 모두 고려할 수 있으나 직관적이지 않고 설명하기 어려운 단점이 있다</a:t>
            </a:r>
            <a:r>
              <a:rPr lang="en-US" altLang="ko-KR" sz="1400" dirty="0" smtClean="0">
                <a:ea typeface="나눔스퀘어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7" y="1857805"/>
            <a:ext cx="3811623" cy="974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1999539" y="1543134"/>
            <a:ext cx="968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F1 </a:t>
            </a:r>
            <a:r>
              <a:rPr lang="ko-KR" altLang="en-US" sz="1400" b="1" dirty="0" smtClean="0"/>
              <a:t>점수</a:t>
            </a:r>
            <a:endParaRPr lang="ko-KR" altLang="en-US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7" y="1848555"/>
            <a:ext cx="2065444" cy="2155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ACC5A2-1871-48F6-A420-FEC6CAF937E3}"/>
              </a:ext>
            </a:extLst>
          </p:cNvPr>
          <p:cNvSpPr txBox="1"/>
          <p:nvPr/>
        </p:nvSpPr>
        <p:spPr>
          <a:xfrm>
            <a:off x="457079" y="4936840"/>
            <a:ext cx="4729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f-ZA" altLang="ko-KR" sz="800" dirty="0">
                <a:latin typeface="나눔 스퀘어"/>
                <a:ea typeface="나눔스퀘어"/>
              </a:rPr>
              <a:t>https://ichi.pro/ko/jeongmildo-jaehyeon-yul-mich-f1-jeomsu-salpyeobogi-60155262522348</a:t>
            </a:r>
            <a:endParaRPr lang="ko-KR" altLang="en-US" sz="800" dirty="0">
              <a:latin typeface="나눔 스퀘어"/>
              <a:ea typeface="나눔스퀘어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500" y="1860335"/>
            <a:ext cx="2088232" cy="21441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CB911E3-1B51-471F-BB94-42F4D33C70E4}"/>
              </a:ext>
            </a:extLst>
          </p:cNvPr>
          <p:cNvSpPr txBox="1"/>
          <p:nvPr/>
        </p:nvSpPr>
        <p:spPr>
          <a:xfrm>
            <a:off x="5336432" y="1538318"/>
            <a:ext cx="3723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ea typeface="나눔스퀘어"/>
              </a:rPr>
              <a:t>다양한 정밀도</a:t>
            </a:r>
            <a:r>
              <a:rPr lang="en-US" altLang="ko-KR" sz="1400" dirty="0" smtClean="0">
                <a:ea typeface="나눔스퀘어"/>
              </a:rPr>
              <a:t>, </a:t>
            </a:r>
            <a:r>
              <a:rPr lang="ko-KR" altLang="en-US" sz="1400" dirty="0" err="1" smtClean="0">
                <a:ea typeface="나눔스퀘어"/>
              </a:rPr>
              <a:t>재현율</a:t>
            </a:r>
            <a:r>
              <a:rPr lang="ko-KR" altLang="en-US" sz="1400" dirty="0" smtClean="0">
                <a:ea typeface="나눔스퀘어"/>
              </a:rPr>
              <a:t> 조건에서의 </a:t>
            </a:r>
            <a:r>
              <a:rPr lang="en-US" altLang="ko-KR" sz="1400" dirty="0" smtClean="0">
                <a:ea typeface="나눔스퀘어"/>
              </a:rPr>
              <a:t>F1 </a:t>
            </a:r>
            <a:r>
              <a:rPr lang="ko-KR" altLang="en-US" sz="1400" dirty="0" smtClean="0">
                <a:ea typeface="나눔스퀘어"/>
              </a:rPr>
              <a:t>점수</a:t>
            </a:r>
            <a:endParaRPr lang="en-US" altLang="ko-KR" sz="1400" dirty="0"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67766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8762</TotalTime>
  <Words>1419</Words>
  <Application>Microsoft Office PowerPoint</Application>
  <PresentationFormat>화면 슬라이드 쇼(16:9)</PresentationFormat>
  <Paragraphs>168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나눔 스퀘어</vt:lpstr>
      <vt:lpstr>나눔스퀘어</vt:lpstr>
      <vt:lpstr>맑은 고딕</vt:lpstr>
      <vt:lpstr>맑은 고딕 (본문)</vt:lpstr>
      <vt:lpstr>Arial</vt:lpstr>
      <vt:lpstr>Calibri</vt:lpstr>
      <vt:lpstr>Calibri Light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패션 소재의 이해</dc:title>
  <dc:creator>프로그미디어랩</dc:creator>
  <cp:lastModifiedBy>Administrator</cp:lastModifiedBy>
  <cp:revision>560</cp:revision>
  <dcterms:created xsi:type="dcterms:W3CDTF">2020-01-12T09:12:00Z</dcterms:created>
  <dcterms:modified xsi:type="dcterms:W3CDTF">2021-02-25T10:37:22Z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